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1" r:id="rId4"/>
    <p:sldId id="257" r:id="rId5"/>
    <p:sldId id="262" r:id="rId6"/>
    <p:sldId id="263" r:id="rId7"/>
    <p:sldId id="269" r:id="rId8"/>
    <p:sldId id="266" r:id="rId9"/>
    <p:sldId id="270" r:id="rId10"/>
    <p:sldId id="272" r:id="rId11"/>
    <p:sldId id="273" r:id="rId12"/>
    <p:sldId id="271" r:id="rId13"/>
    <p:sldId id="264" r:id="rId14"/>
    <p:sldId id="274" r:id="rId15"/>
    <p:sldId id="259" r:id="rId16"/>
    <p:sldId id="279" r:id="rId17"/>
    <p:sldId id="280" r:id="rId18"/>
    <p:sldId id="281" r:id="rId19"/>
    <p:sldId id="282" r:id="rId20"/>
    <p:sldId id="283" r:id="rId21"/>
    <p:sldId id="284" r:id="rId22"/>
    <p:sldId id="285" r:id="rId23"/>
    <p:sldId id="286" r:id="rId24"/>
    <p:sldId id="287" r:id="rId25"/>
    <p:sldId id="26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C9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5/22/2023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5/22/2023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5/22/2023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52" y="78541"/>
            <a:ext cx="12028867" cy="6682867"/>
          </a:xfrm>
          <a:prstGeom prst="rect">
            <a:avLst/>
          </a:prstGeom>
          <a:effectLst>
            <a:glow rad="139700">
              <a:schemeClr val="accent4">
                <a:lumMod val="60000"/>
                <a:lumOff val="40000"/>
                <a:alpha val="40000"/>
              </a:schemeClr>
            </a:glow>
            <a:outerShdw blurRad="50800" dist="38100" dir="5400000" algn="t" rotWithShape="0">
              <a:prstClr val="black">
                <a:alpha val="40000"/>
              </a:prstClr>
            </a:outerShdw>
          </a:effectLst>
        </p:spPr>
      </p:pic>
      <p:sp>
        <p:nvSpPr>
          <p:cNvPr id="3" name="Subtitle 2"/>
          <p:cNvSpPr>
            <a:spLocks noGrp="1"/>
          </p:cNvSpPr>
          <p:nvPr>
            <p:ph type="subTitle" idx="1"/>
          </p:nvPr>
        </p:nvSpPr>
        <p:spPr>
          <a:xfrm>
            <a:off x="1608913" y="1936688"/>
            <a:ext cx="10019763" cy="837809"/>
          </a:xfrm>
        </p:spPr>
        <p:txBody>
          <a:bodyPr>
            <a:noAutofit/>
          </a:bodyPr>
          <a:lstStyle/>
          <a:p>
            <a:r>
              <a:rPr lang="en-US" sz="4400" b="1" dirty="0" smtClean="0">
                <a:ln>
                  <a:solidFill>
                    <a:schemeClr val="bg1"/>
                  </a:solidFill>
                </a:ln>
                <a:effectLst>
                  <a:glow rad="228600">
                    <a:schemeClr val="accent1">
                      <a:lumMod val="60000"/>
                      <a:lumOff val="40000"/>
                      <a:alpha val="40000"/>
                    </a:schemeClr>
                  </a:glow>
                  <a:outerShdw blurRad="50800" dist="38100" dir="8100000" algn="tr" rotWithShape="0">
                    <a:prstClr val="black">
                      <a:alpha val="40000"/>
                    </a:prstClr>
                  </a:outerShdw>
                </a:effectLst>
              </a:rPr>
              <a:t>Atm transaction data analysis</a:t>
            </a:r>
          </a:p>
          <a:p>
            <a:r>
              <a:rPr lang="en-US" sz="4400" b="1" dirty="0" smtClean="0">
                <a:ln>
                  <a:solidFill>
                    <a:schemeClr val="bg1"/>
                  </a:solidFill>
                </a:ln>
                <a:effectLst>
                  <a:glow rad="228600">
                    <a:schemeClr val="accent1">
                      <a:lumMod val="60000"/>
                      <a:lumOff val="40000"/>
                      <a:alpha val="40000"/>
                    </a:schemeClr>
                  </a:glow>
                  <a:outerShdw blurRad="50800" dist="38100" dir="8100000" algn="tr" rotWithShape="0">
                    <a:prstClr val="black">
                      <a:alpha val="40000"/>
                    </a:prstClr>
                  </a:outerShdw>
                </a:effectLst>
              </a:rPr>
              <a:t>                          in</a:t>
            </a:r>
          </a:p>
          <a:p>
            <a:r>
              <a:rPr lang="en-US" sz="4400" b="1" dirty="0">
                <a:ln>
                  <a:solidFill>
                    <a:schemeClr val="bg1"/>
                  </a:solidFill>
                </a:ln>
                <a:effectLst>
                  <a:glow rad="228600">
                    <a:schemeClr val="accent1">
                      <a:lumMod val="60000"/>
                      <a:lumOff val="40000"/>
                      <a:alpha val="40000"/>
                    </a:schemeClr>
                  </a:glow>
                  <a:outerShdw blurRad="50800" dist="38100" dir="8100000" algn="tr" rotWithShape="0">
                    <a:prstClr val="black">
                      <a:alpha val="40000"/>
                    </a:prstClr>
                  </a:outerShdw>
                </a:effectLst>
              </a:rPr>
              <a:t> </a:t>
            </a:r>
            <a:r>
              <a:rPr lang="en-US" sz="4400" b="1" dirty="0" smtClean="0">
                <a:ln>
                  <a:solidFill>
                    <a:schemeClr val="bg1"/>
                  </a:solidFill>
                </a:ln>
                <a:effectLst>
                  <a:glow rad="228600">
                    <a:schemeClr val="accent1">
                      <a:lumMod val="60000"/>
                      <a:lumOff val="40000"/>
                      <a:alpha val="40000"/>
                    </a:schemeClr>
                  </a:glow>
                  <a:outerShdw blurRad="50800" dist="38100" dir="8100000" algn="tr" rotWithShape="0">
                    <a:prstClr val="black">
                      <a:alpha val="40000"/>
                    </a:prstClr>
                  </a:outerShdw>
                </a:effectLst>
              </a:rPr>
              <a:t>                  Power bi</a:t>
            </a:r>
          </a:p>
        </p:txBody>
      </p:sp>
      <p:sp>
        <p:nvSpPr>
          <p:cNvPr id="7" name="TextBox 6"/>
          <p:cNvSpPr txBox="1"/>
          <p:nvPr/>
        </p:nvSpPr>
        <p:spPr>
          <a:xfrm>
            <a:off x="9092483" y="4914749"/>
            <a:ext cx="3026536" cy="1846659"/>
          </a:xfrm>
          <a:prstGeom prst="rect">
            <a:avLst/>
          </a:prstGeom>
          <a:solidFill>
            <a:schemeClr val="tx1">
              <a:lumMod val="95000"/>
            </a:schemeClr>
          </a:solidFill>
          <a:ln>
            <a:solidFill>
              <a:schemeClr val="bg1"/>
            </a:solidFill>
          </a:ln>
          <a:effectLst>
            <a:outerShdw blurRad="50800" dist="38100" dir="13500000" algn="br" rotWithShape="0">
              <a:prstClr val="black">
                <a:alpha val="40000"/>
              </a:prstClr>
            </a:outerShdw>
          </a:effectLst>
        </p:spPr>
        <p:txBody>
          <a:bodyPr wrap="square" rtlCol="0">
            <a:spAutoFit/>
          </a:bodyPr>
          <a:lstStyle/>
          <a:p>
            <a:r>
              <a:rPr lang="en-US" b="1" dirty="0" smtClean="0">
                <a:solidFill>
                  <a:schemeClr val="bg1">
                    <a:lumMod val="95000"/>
                    <a:lumOff val="5000"/>
                  </a:schemeClr>
                </a:solidFill>
              </a:rPr>
              <a:t>Project by:</a:t>
            </a:r>
          </a:p>
          <a:p>
            <a:endParaRPr lang="en-US" dirty="0" smtClean="0">
              <a:solidFill>
                <a:schemeClr val="bg1">
                  <a:lumMod val="95000"/>
                  <a:lumOff val="5000"/>
                </a:schemeClr>
              </a:solidFill>
            </a:endParaRPr>
          </a:p>
          <a:p>
            <a:r>
              <a:rPr lang="en-US" dirty="0" smtClean="0">
                <a:solidFill>
                  <a:schemeClr val="bg1">
                    <a:lumMod val="95000"/>
                    <a:lumOff val="5000"/>
                  </a:schemeClr>
                </a:solidFill>
              </a:rPr>
              <a:t>Bharath </a:t>
            </a:r>
            <a:r>
              <a:rPr lang="en-US" dirty="0" smtClean="0">
                <a:solidFill>
                  <a:schemeClr val="bg1">
                    <a:lumMod val="95000"/>
                    <a:lumOff val="5000"/>
                  </a:schemeClr>
                </a:solidFill>
              </a:rPr>
              <a:t>Bommeeshwar K</a:t>
            </a:r>
          </a:p>
          <a:p>
            <a:r>
              <a:rPr lang="en-US" sz="1200" b="1" i="1" dirty="0" smtClean="0">
                <a:solidFill>
                  <a:schemeClr val="bg1">
                    <a:lumMod val="95000"/>
                    <a:lumOff val="5000"/>
                  </a:schemeClr>
                </a:solidFill>
              </a:rPr>
              <a:t>Data </a:t>
            </a:r>
            <a:r>
              <a:rPr lang="en-US" sz="1200" b="1" i="1" dirty="0" smtClean="0">
                <a:solidFill>
                  <a:schemeClr val="bg1">
                    <a:lumMod val="95000"/>
                    <a:lumOff val="5000"/>
                  </a:schemeClr>
                </a:solidFill>
              </a:rPr>
              <a:t>Science Learner</a:t>
            </a:r>
          </a:p>
          <a:p>
            <a:endParaRPr lang="en-US" sz="1200" dirty="0" smtClean="0">
              <a:solidFill>
                <a:schemeClr val="bg1">
                  <a:lumMod val="95000"/>
                  <a:lumOff val="5000"/>
                </a:schemeClr>
              </a:solidFill>
            </a:endParaRPr>
          </a:p>
          <a:p>
            <a:r>
              <a:rPr lang="en-US" sz="1200" dirty="0" smtClean="0">
                <a:solidFill>
                  <a:schemeClr val="bg1">
                    <a:lumMod val="95000"/>
                    <a:lumOff val="5000"/>
                  </a:schemeClr>
                </a:solidFill>
              </a:rPr>
              <a:t>PGPDS_Praxis Business School</a:t>
            </a:r>
          </a:p>
          <a:p>
            <a:r>
              <a:rPr lang="en-US" sz="1200" dirty="0" smtClean="0">
                <a:solidFill>
                  <a:schemeClr val="bg1">
                    <a:lumMod val="95000"/>
                    <a:lumOff val="5000"/>
                  </a:schemeClr>
                </a:solidFill>
              </a:rPr>
              <a:t>(Aug2022-Apr2023)</a:t>
            </a:r>
            <a:endParaRPr lang="en-US" sz="1200" dirty="0" smtClean="0">
              <a:solidFill>
                <a:schemeClr val="bg1">
                  <a:lumMod val="95000"/>
                  <a:lumOff val="5000"/>
                </a:schemeClr>
              </a:solidFill>
            </a:endParaRPr>
          </a:p>
          <a:p>
            <a:endParaRPr lang="en-US" sz="1200" dirty="0">
              <a:solidFill>
                <a:schemeClr val="bg2">
                  <a:lumMod val="75000"/>
                </a:schemeClr>
              </a:solidFill>
            </a:endParaRPr>
          </a:p>
        </p:txBody>
      </p:sp>
    </p:spTree>
    <p:extLst>
      <p:ext uri="{BB962C8B-B14F-4D97-AF65-F5344CB8AC3E}">
        <p14:creationId xmlns:p14="http://schemas.microsoft.com/office/powerpoint/2010/main" val="2046916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9093" y="107387"/>
            <a:ext cx="11706895" cy="6349283"/>
          </a:xfrm>
        </p:spPr>
        <p:txBody>
          <a:bodyPr>
            <a:normAutofit/>
          </a:bodyPr>
          <a:lstStyle/>
          <a:p>
            <a:pPr marL="0" indent="0">
              <a:buNone/>
            </a:pPr>
            <a:endParaRPr lang="en-US" b="1" dirty="0" smtClean="0"/>
          </a:p>
          <a:p>
            <a:pPr>
              <a:buFont typeface="Wingdings" panose="05000000000000000000" pitchFamily="2" charset="2"/>
              <a:buChar char="Ø"/>
            </a:pPr>
            <a:r>
              <a:rPr lang="en-US" sz="3700" dirty="0" smtClean="0"/>
              <a:t>Manipulating data tables:</a:t>
            </a:r>
            <a:endParaRPr lang="en-US" sz="3700" b="1" dirty="0" smtClean="0"/>
          </a:p>
          <a:p>
            <a:pPr lvl="1">
              <a:buFont typeface="Wingdings" panose="05000000000000000000" pitchFamily="2" charset="2"/>
              <a:buChar char="§"/>
            </a:pPr>
            <a:r>
              <a:rPr lang="en-US" sz="2200" b="1" dirty="0" smtClean="0"/>
              <a:t>Transaction table: (All five location tables combined)</a:t>
            </a:r>
          </a:p>
          <a:p>
            <a:pPr marL="1200150" lvl="3" indent="-342900">
              <a:buFont typeface="Courier New" panose="02070309020205020404" pitchFamily="49" charset="0"/>
              <a:buChar char="o"/>
            </a:pPr>
            <a:r>
              <a:rPr lang="en-US" sz="1500" dirty="0"/>
              <a:t>T</a:t>
            </a:r>
            <a:r>
              <a:rPr lang="en-US" sz="1500" dirty="0" smtClean="0"/>
              <a:t>he “transaction start and end </a:t>
            </a:r>
            <a:r>
              <a:rPr lang="en-US" sz="1500" dirty="0" err="1" smtClean="0"/>
              <a:t>datetime</a:t>
            </a:r>
            <a:r>
              <a:rPr lang="en-US" sz="1500" dirty="0" smtClean="0"/>
              <a:t>” columns in transaction fact table is having error which can be rectified by changing to appropriate time region from the “options and settings”.</a:t>
            </a:r>
          </a:p>
          <a:p>
            <a:pPr lvl="2">
              <a:buFont typeface="Courier New" panose="02070309020205020404" pitchFamily="49" charset="0"/>
              <a:buChar char="o"/>
            </a:pPr>
            <a:r>
              <a:rPr lang="en-US" sz="1500" dirty="0" smtClean="0"/>
              <a:t>Removed source.name column from transaction table which carries no information for analysis.</a:t>
            </a:r>
          </a:p>
          <a:p>
            <a:pPr lvl="2">
              <a:buFont typeface="Courier New" panose="02070309020205020404" pitchFamily="49" charset="0"/>
              <a:buChar char="o"/>
            </a:pPr>
            <a:r>
              <a:rPr lang="en-US" sz="1500" dirty="0" smtClean="0"/>
              <a:t>Calculated transaction time taken using start and end </a:t>
            </a:r>
            <a:r>
              <a:rPr lang="en-US" sz="1500" dirty="0" err="1" smtClean="0"/>
              <a:t>datetime</a:t>
            </a:r>
            <a:r>
              <a:rPr lang="en-US" sz="1500" dirty="0" smtClean="0"/>
              <a:t> transaction columns(using custom columns followed by changing the data type).Later the start/end </a:t>
            </a:r>
            <a:r>
              <a:rPr lang="en-US" sz="1500" dirty="0" err="1" smtClean="0"/>
              <a:t>datetime</a:t>
            </a:r>
            <a:r>
              <a:rPr lang="en-US" sz="1500" dirty="0" smtClean="0"/>
              <a:t> columns are deleted as necessary </a:t>
            </a:r>
            <a:r>
              <a:rPr lang="en-US" sz="1500" dirty="0" err="1" smtClean="0"/>
              <a:t>informations</a:t>
            </a:r>
            <a:r>
              <a:rPr lang="en-US" sz="1500" dirty="0" smtClean="0"/>
              <a:t> for our analysis are already extracted.</a:t>
            </a:r>
          </a:p>
          <a:p>
            <a:pPr lvl="2">
              <a:buFont typeface="Courier New" panose="02070309020205020404" pitchFamily="49" charset="0"/>
              <a:buChar char="o"/>
            </a:pPr>
            <a:r>
              <a:rPr lang="en-US" sz="1500" dirty="0" smtClean="0"/>
              <a:t>Created new custom column “date” to create relationship with date table.</a:t>
            </a:r>
          </a:p>
          <a:p>
            <a:pPr lvl="2">
              <a:buFont typeface="Courier New" panose="02070309020205020404" pitchFamily="49" charset="0"/>
              <a:buChar char="o"/>
            </a:pPr>
            <a:r>
              <a:rPr lang="en-US" sz="1500" dirty="0" smtClean="0"/>
              <a:t>Create a new “hour” column by selecting </a:t>
            </a:r>
            <a:r>
              <a:rPr lang="en-US" sz="1500" dirty="0" err="1" smtClean="0"/>
              <a:t>datetime</a:t>
            </a:r>
            <a:r>
              <a:rPr lang="en-US" sz="1500" dirty="0" smtClean="0"/>
              <a:t> column followed by choosing (“time” tab</a:t>
            </a:r>
            <a:r>
              <a:rPr lang="en-US" sz="1500" dirty="0" smtClean="0">
                <a:sym typeface="Wingdings" panose="05000000000000000000" pitchFamily="2" charset="2"/>
              </a:rPr>
              <a:t> hour) which will create a new column “hour” and with this ,hour lookup table can be related.</a:t>
            </a:r>
          </a:p>
          <a:p>
            <a:pPr lvl="1">
              <a:buFont typeface="Wingdings" panose="05000000000000000000" pitchFamily="2" charset="2"/>
              <a:buChar char="§"/>
            </a:pPr>
            <a:r>
              <a:rPr lang="en-US" sz="2200" b="1" dirty="0" smtClean="0">
                <a:sym typeface="Wingdings" panose="05000000000000000000" pitchFamily="2" charset="2"/>
              </a:rPr>
              <a:t>Customer lookup table:</a:t>
            </a:r>
          </a:p>
          <a:p>
            <a:pPr lvl="2">
              <a:buFont typeface="Courier New" panose="02070309020205020404" pitchFamily="49" charset="0"/>
              <a:buChar char="o"/>
            </a:pPr>
            <a:r>
              <a:rPr lang="en-US" sz="1500" dirty="0">
                <a:sym typeface="Wingdings" panose="05000000000000000000" pitchFamily="2" charset="2"/>
              </a:rPr>
              <a:t>A</a:t>
            </a:r>
            <a:r>
              <a:rPr lang="en-US" sz="1500" dirty="0" smtClean="0">
                <a:sym typeface="Wingdings" panose="05000000000000000000" pitchFamily="2" charset="2"/>
              </a:rPr>
              <a:t>ge of the customers can be calculated using their birth date(custom columns) and age bins column(using conditional columns) is created.</a:t>
            </a:r>
          </a:p>
          <a:p>
            <a:pPr lvl="2">
              <a:buFont typeface="Courier New" panose="02070309020205020404" pitchFamily="49" charset="0"/>
              <a:buChar char="o"/>
            </a:pPr>
            <a:r>
              <a:rPr lang="en-US" sz="1500" dirty="0" smtClean="0">
                <a:sym typeface="Wingdings" panose="05000000000000000000" pitchFamily="2" charset="2"/>
              </a:rPr>
              <a:t>The birthdate column is showing error since the column is in text format and the month-day sequence are shuffled. This is rectified in excel source sheet itself with the help of “text to column” conversion tab and setting a similar format for the whole column.</a:t>
            </a:r>
          </a:p>
          <a:p>
            <a:endParaRPr lang="en-US" dirty="0" smtClean="0">
              <a:sym typeface="Wingdings" panose="05000000000000000000" pitchFamily="2" charset="2"/>
            </a:endParaRPr>
          </a:p>
          <a:p>
            <a:endParaRPr lang="en-US" dirty="0" smtClean="0">
              <a:sym typeface="Wingdings" panose="05000000000000000000" pitchFamily="2" charset="2"/>
            </a:endParaRPr>
          </a:p>
          <a:p>
            <a:endParaRPr lang="en-US" dirty="0" smtClean="0">
              <a:sym typeface="Wingdings" panose="05000000000000000000" pitchFamily="2" charset="2"/>
            </a:endParaRPr>
          </a:p>
          <a:p>
            <a:endParaRPr lang="en-US" dirty="0" smtClean="0"/>
          </a:p>
          <a:p>
            <a:endParaRPr lang="en-US" dirty="0"/>
          </a:p>
        </p:txBody>
      </p:sp>
    </p:spTree>
    <p:extLst>
      <p:ext uri="{BB962C8B-B14F-4D97-AF65-F5344CB8AC3E}">
        <p14:creationId xmlns:p14="http://schemas.microsoft.com/office/powerpoint/2010/main" val="14387383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185" y="255494"/>
            <a:ext cx="11711167" cy="6428642"/>
          </a:xfrm>
        </p:spPr>
        <p:txBody>
          <a:bodyPr>
            <a:normAutofit lnSpcReduction="10000"/>
          </a:bodyPr>
          <a:lstStyle/>
          <a:p>
            <a:pPr>
              <a:buFont typeface="Wingdings" panose="05000000000000000000" pitchFamily="2" charset="2"/>
              <a:buChar char="§"/>
            </a:pPr>
            <a:endParaRPr lang="en-US" sz="2200" b="1" dirty="0" smtClean="0"/>
          </a:p>
          <a:p>
            <a:pPr>
              <a:buFont typeface="Wingdings" panose="05000000000000000000" pitchFamily="2" charset="2"/>
              <a:buChar char="§"/>
            </a:pPr>
            <a:r>
              <a:rPr lang="en-US" sz="2200" b="1" dirty="0" err="1" smtClean="0"/>
              <a:t>Calender</a:t>
            </a:r>
            <a:r>
              <a:rPr lang="en-US" sz="2200" b="1" dirty="0" smtClean="0"/>
              <a:t> lookup table</a:t>
            </a:r>
            <a:r>
              <a:rPr lang="en-US" sz="2200" b="1" dirty="0" smtClean="0"/>
              <a:t>:</a:t>
            </a:r>
          </a:p>
          <a:p>
            <a:pPr lvl="1">
              <a:buFont typeface="Courier New" panose="02070309020205020404" pitchFamily="49" charset="0"/>
              <a:buChar char="o"/>
            </a:pPr>
            <a:r>
              <a:rPr lang="en-US" sz="1600" dirty="0" smtClean="0"/>
              <a:t>Date hierarchy </a:t>
            </a:r>
            <a:r>
              <a:rPr lang="en-US" sz="1600" dirty="0"/>
              <a:t>(</a:t>
            </a:r>
            <a:r>
              <a:rPr lang="en-US" sz="1600" dirty="0" err="1"/>
              <a:t>Year</a:t>
            </a:r>
            <a:r>
              <a:rPr lang="en-US" sz="1600" dirty="0" err="1" smtClean="0">
                <a:sym typeface="Wingdings" panose="05000000000000000000" pitchFamily="2" charset="2"/>
              </a:rPr>
              <a:t>QuarterMonth</a:t>
            </a:r>
            <a:r>
              <a:rPr lang="en-US" sz="1600" dirty="0" err="1">
                <a:sym typeface="Wingdings" panose="05000000000000000000" pitchFamily="2" charset="2"/>
              </a:rPr>
              <a:t>day</a:t>
            </a:r>
            <a:r>
              <a:rPr lang="en-US" sz="1600" dirty="0">
                <a:sym typeface="Wingdings" panose="05000000000000000000" pitchFamily="2" charset="2"/>
              </a:rPr>
              <a:t> of the </a:t>
            </a:r>
            <a:r>
              <a:rPr lang="en-US" sz="1600" dirty="0" smtClean="0">
                <a:sym typeface="Wingdings" panose="05000000000000000000" pitchFamily="2" charset="2"/>
              </a:rPr>
              <a:t>week) </a:t>
            </a:r>
            <a:r>
              <a:rPr lang="en-US" sz="1600" dirty="0" smtClean="0"/>
              <a:t>is </a:t>
            </a:r>
            <a:r>
              <a:rPr lang="en-US" sz="1600" dirty="0" smtClean="0"/>
              <a:t>created to drill down and look in granular </a:t>
            </a:r>
            <a:r>
              <a:rPr lang="en-US" sz="1600" dirty="0" smtClean="0"/>
              <a:t>information if necessary. Here week cannot be a part of hierarchy because it is span across two months or two years).</a:t>
            </a:r>
          </a:p>
          <a:p>
            <a:pPr lvl="1">
              <a:buFont typeface="Courier New" panose="02070309020205020404" pitchFamily="49" charset="0"/>
              <a:buChar char="o"/>
            </a:pPr>
            <a:r>
              <a:rPr lang="en-US" sz="1600" dirty="0" smtClean="0"/>
              <a:t>Fine aggregation during analysis are not advisable. Coarse aggregations has better quer</a:t>
            </a:r>
            <a:r>
              <a:rPr lang="en-US" sz="1600" dirty="0"/>
              <a:t>y</a:t>
            </a:r>
            <a:r>
              <a:rPr lang="en-US" sz="1600" dirty="0" smtClean="0"/>
              <a:t> performance with fewer rows, smaller caches and faster refresh time.</a:t>
            </a:r>
          </a:p>
          <a:p>
            <a:pPr lvl="1">
              <a:buFont typeface="Courier New" panose="02070309020205020404" pitchFamily="49" charset="0"/>
              <a:buChar char="o"/>
            </a:pPr>
            <a:endParaRPr lang="en-US" sz="1500" dirty="0" smtClean="0"/>
          </a:p>
          <a:p>
            <a:pPr>
              <a:buFont typeface="Wingdings" panose="05000000000000000000" pitchFamily="2" charset="2"/>
              <a:buChar char="§"/>
            </a:pPr>
            <a:r>
              <a:rPr lang="en-US" sz="2200" b="1" dirty="0" smtClean="0"/>
              <a:t>Location lookup table:</a:t>
            </a:r>
          </a:p>
          <a:p>
            <a:pPr lvl="1">
              <a:buFont typeface="Courier New" panose="02070309020205020404" pitchFamily="49" charset="0"/>
              <a:buChar char="o"/>
            </a:pPr>
            <a:r>
              <a:rPr lang="en-US" sz="1600" dirty="0" smtClean="0"/>
              <a:t>Location hierarchy(</a:t>
            </a:r>
            <a:r>
              <a:rPr lang="en-US" sz="1600" dirty="0" err="1" smtClean="0"/>
              <a:t>State</a:t>
            </a:r>
            <a:r>
              <a:rPr lang="en-US" sz="1600" dirty="0" err="1" smtClean="0">
                <a:sym typeface="Wingdings" panose="05000000000000000000" pitchFamily="2" charset="2"/>
              </a:rPr>
              <a:t>CityLocationname</a:t>
            </a:r>
            <a:r>
              <a:rPr lang="en-US" sz="1600" dirty="0" smtClean="0">
                <a:sym typeface="Wingdings" panose="05000000000000000000" pitchFamily="2" charset="2"/>
              </a:rPr>
              <a:t>)</a:t>
            </a:r>
            <a:r>
              <a:rPr lang="en-US" sz="1600" dirty="0" smtClean="0"/>
              <a:t> is created to have granular analysis based on place.</a:t>
            </a:r>
          </a:p>
          <a:p>
            <a:pPr marL="0" indent="0">
              <a:buNone/>
            </a:pPr>
            <a:r>
              <a:rPr lang="en-US" sz="1600" dirty="0" smtClean="0"/>
              <a:t>    </a:t>
            </a:r>
          </a:p>
          <a:p>
            <a:pPr marL="0" indent="0">
              <a:buNone/>
            </a:pPr>
            <a:r>
              <a:rPr lang="en-US" sz="1600" dirty="0" smtClean="0"/>
              <a:t>Rest of the table are already well formatted as required for our analysis.</a:t>
            </a:r>
          </a:p>
          <a:p>
            <a:pPr marL="0" indent="0">
              <a:buNone/>
            </a:pPr>
            <a:endParaRPr lang="en-US" sz="1500" dirty="0" smtClean="0"/>
          </a:p>
          <a:p>
            <a:pPr>
              <a:buFont typeface="Wingdings" panose="05000000000000000000" pitchFamily="2" charset="2"/>
              <a:buChar char="§"/>
            </a:pPr>
            <a:r>
              <a:rPr lang="en-US" sz="2200" b="1" dirty="0" smtClean="0"/>
              <a:t>Measure table:</a:t>
            </a:r>
            <a:r>
              <a:rPr lang="en-US" sz="2200" b="1" dirty="0" smtClean="0"/>
              <a:t> </a:t>
            </a:r>
          </a:p>
          <a:p>
            <a:pPr lvl="1">
              <a:buFont typeface="Courier New" panose="02070309020205020404" pitchFamily="49" charset="0"/>
              <a:buChar char="o"/>
            </a:pPr>
            <a:r>
              <a:rPr lang="en-US" sz="1600" dirty="0" smtClean="0"/>
              <a:t>It is always good practice to make a new table for calculated measures which will help to avoid confusion when many different measures are created during our analysis.</a:t>
            </a:r>
          </a:p>
          <a:p>
            <a:pPr lvl="1">
              <a:buFont typeface="Courier New" panose="02070309020205020404" pitchFamily="49" charset="0"/>
              <a:buChar char="o"/>
            </a:pPr>
            <a:r>
              <a:rPr lang="en-US" sz="1600" dirty="0" smtClean="0"/>
              <a:t>In our case we created many measures which will help to identify the insights for our business questions. Measures such as Number of transactions, Sum of transactions, Transaction in percentage, Average</a:t>
            </a:r>
            <a:r>
              <a:rPr lang="en-US" sz="1600" dirty="0" smtClean="0"/>
              <a:t> amount of transaction, Average duration for transaction, Number of customers, Utilization rate ,etc.</a:t>
            </a:r>
            <a:endParaRPr lang="en-US" sz="1600" dirty="0"/>
          </a:p>
          <a:p>
            <a:pPr marL="0" indent="0">
              <a:buNone/>
            </a:pPr>
            <a:endParaRPr lang="en-US" dirty="0" smtClean="0"/>
          </a:p>
          <a:p>
            <a:pPr marL="0" indent="0">
              <a:buNone/>
            </a:pPr>
            <a:endParaRPr lang="en-US" b="1" dirty="0" smtClean="0"/>
          </a:p>
          <a:p>
            <a:pPr marL="0" indent="0">
              <a:buNone/>
            </a:pPr>
            <a:endParaRPr lang="en-US" b="1" dirty="0" smtClean="0"/>
          </a:p>
          <a:p>
            <a:pPr marL="0" indent="0">
              <a:buNone/>
            </a:pPr>
            <a:endParaRPr lang="en-US" b="1" dirty="0"/>
          </a:p>
        </p:txBody>
      </p:sp>
    </p:spTree>
    <p:extLst>
      <p:ext uri="{BB962C8B-B14F-4D97-AF65-F5344CB8AC3E}">
        <p14:creationId xmlns:p14="http://schemas.microsoft.com/office/powerpoint/2010/main" val="4261303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6327" y="478223"/>
            <a:ext cx="11784169" cy="6259131"/>
          </a:xfrm>
        </p:spPr>
        <p:txBody>
          <a:bodyPr>
            <a:normAutofit/>
          </a:bodyPr>
          <a:lstStyle/>
          <a:p>
            <a:pPr>
              <a:buFont typeface="Wingdings" panose="05000000000000000000" pitchFamily="2" charset="2"/>
              <a:buChar char="Ø"/>
            </a:pPr>
            <a:r>
              <a:rPr lang="en-US" sz="3200" dirty="0" smtClean="0"/>
              <a:t>Relationship between tables</a:t>
            </a:r>
            <a:r>
              <a:rPr lang="en-US" sz="3200" dirty="0" smtClean="0"/>
              <a:t>:</a:t>
            </a:r>
          </a:p>
          <a:p>
            <a:pPr marL="0" indent="0">
              <a:buNone/>
            </a:pPr>
            <a:endParaRPr lang="en-US" sz="3200" dirty="0" smtClean="0"/>
          </a:p>
          <a:p>
            <a:pPr lvl="1">
              <a:buFont typeface="Wingdings" panose="05000000000000000000" pitchFamily="2" charset="2"/>
              <a:buChar char="§"/>
            </a:pPr>
            <a:r>
              <a:rPr lang="en-US" dirty="0" smtClean="0"/>
              <a:t>The relationship between tables are auto </a:t>
            </a:r>
            <a:r>
              <a:rPr lang="en-US" dirty="0" smtClean="0"/>
              <a:t>created                                                                        </a:t>
            </a:r>
            <a:r>
              <a:rPr lang="en-US" dirty="0" smtClean="0"/>
              <a:t>by </a:t>
            </a:r>
            <a:r>
              <a:rPr lang="en-US" dirty="0" err="1" smtClean="0"/>
              <a:t>powerbi</a:t>
            </a:r>
            <a:r>
              <a:rPr lang="en-US" dirty="0" smtClean="0"/>
              <a:t>. However this can be manually </a:t>
            </a:r>
            <a:r>
              <a:rPr lang="en-US" dirty="0" smtClean="0"/>
              <a:t>altered                                                                        </a:t>
            </a:r>
            <a:r>
              <a:rPr lang="en-US" dirty="0" smtClean="0"/>
              <a:t>just by dragging and dropping a attribute from </a:t>
            </a:r>
            <a:r>
              <a:rPr lang="en-US" dirty="0" smtClean="0"/>
              <a:t>a                                                                                 </a:t>
            </a:r>
            <a:r>
              <a:rPr lang="en-US" dirty="0" smtClean="0"/>
              <a:t>table onto the matching attribute of another </a:t>
            </a:r>
            <a:r>
              <a:rPr lang="en-US" dirty="0" smtClean="0"/>
              <a:t>table                                                                                    </a:t>
            </a:r>
            <a:r>
              <a:rPr lang="en-US" dirty="0" smtClean="0"/>
              <a:t>in the </a:t>
            </a:r>
            <a:r>
              <a:rPr lang="en-US" i="1" dirty="0" smtClean="0"/>
              <a:t>model view </a:t>
            </a:r>
            <a:r>
              <a:rPr lang="en-US" dirty="0" smtClean="0"/>
              <a:t>of </a:t>
            </a:r>
            <a:r>
              <a:rPr lang="en-US" dirty="0" err="1" smtClean="0"/>
              <a:t>powerbi</a:t>
            </a:r>
            <a:r>
              <a:rPr lang="en-US" dirty="0" smtClean="0"/>
              <a:t>.</a:t>
            </a:r>
          </a:p>
          <a:p>
            <a:pPr lvl="1">
              <a:buFont typeface="Wingdings" panose="05000000000000000000" pitchFamily="2" charset="2"/>
              <a:buChar char="§"/>
            </a:pPr>
            <a:r>
              <a:rPr lang="en-US" dirty="0" smtClean="0"/>
              <a:t>The relationship can be either </a:t>
            </a:r>
            <a:r>
              <a:rPr lang="en-US" u="sng" dirty="0" smtClean="0"/>
              <a:t>one to many </a:t>
            </a:r>
            <a:r>
              <a:rPr lang="en-US" dirty="0" smtClean="0"/>
              <a:t>or </a:t>
            </a:r>
            <a:r>
              <a:rPr lang="en-US" dirty="0" smtClean="0"/>
              <a:t>                                                                                     </a:t>
            </a:r>
            <a:r>
              <a:rPr lang="en-US" u="sng" dirty="0" smtClean="0"/>
              <a:t>one </a:t>
            </a:r>
            <a:r>
              <a:rPr lang="en-US" u="sng" dirty="0" smtClean="0"/>
              <a:t>to one </a:t>
            </a:r>
            <a:r>
              <a:rPr lang="en-US" dirty="0" smtClean="0"/>
              <a:t>or </a:t>
            </a:r>
            <a:r>
              <a:rPr lang="en-US" u="sng" dirty="0" smtClean="0"/>
              <a:t>many to many </a:t>
            </a:r>
            <a:r>
              <a:rPr lang="en-US" dirty="0" smtClean="0"/>
              <a:t>which are </a:t>
            </a:r>
            <a:r>
              <a:rPr lang="en-US" dirty="0" smtClean="0"/>
              <a:t>either                                                                                          </a:t>
            </a:r>
            <a:r>
              <a:rPr lang="en-US" dirty="0" smtClean="0"/>
              <a:t>unidirectional or bidirectional. By default </a:t>
            </a:r>
            <a:r>
              <a:rPr lang="en-US" dirty="0" err="1" smtClean="0"/>
              <a:t>powerbi</a:t>
            </a:r>
            <a:r>
              <a:rPr lang="en-US" dirty="0" smtClean="0"/>
              <a:t>                                                                                     </a:t>
            </a:r>
            <a:r>
              <a:rPr lang="en-US" dirty="0" smtClean="0"/>
              <a:t>creates unidirectional </a:t>
            </a:r>
            <a:r>
              <a:rPr lang="en-US" dirty="0" smtClean="0"/>
              <a:t>relation with one to many.</a:t>
            </a:r>
            <a:endParaRPr lang="en-US" dirty="0" smtClean="0"/>
          </a:p>
          <a:p>
            <a:pPr lvl="1">
              <a:buFont typeface="Wingdings" panose="05000000000000000000" pitchFamily="2" charset="2"/>
              <a:buChar char="§"/>
            </a:pPr>
            <a:r>
              <a:rPr lang="en-US" dirty="0" smtClean="0"/>
              <a:t>We manually created many to one unidirectional </a:t>
            </a:r>
            <a:r>
              <a:rPr lang="en-US" dirty="0" smtClean="0"/>
              <a:t>                                                                    relationship </a:t>
            </a:r>
            <a:r>
              <a:rPr lang="en-US" dirty="0" smtClean="0"/>
              <a:t>between </a:t>
            </a:r>
            <a:r>
              <a:rPr lang="en-US" dirty="0"/>
              <a:t>c</a:t>
            </a:r>
            <a:r>
              <a:rPr lang="en-US" dirty="0" smtClean="0"/>
              <a:t>reated “Date” column in </a:t>
            </a:r>
            <a:r>
              <a:rPr lang="en-US" dirty="0" smtClean="0"/>
              <a:t>                                                                    transactions </a:t>
            </a:r>
            <a:r>
              <a:rPr lang="en-US" dirty="0" smtClean="0"/>
              <a:t>table with Date column in </a:t>
            </a:r>
            <a:r>
              <a:rPr lang="en-US" dirty="0" err="1" smtClean="0"/>
              <a:t>Calender</a:t>
            </a:r>
            <a:r>
              <a:rPr lang="en-US" dirty="0" smtClean="0"/>
              <a:t> </a:t>
            </a:r>
            <a:r>
              <a:rPr lang="en-US" dirty="0" smtClean="0"/>
              <a:t>                                                                                   table</a:t>
            </a:r>
            <a:r>
              <a:rPr lang="en-US" dirty="0" smtClean="0"/>
              <a:t> and Hour in Hour lookup table with hour in                                                                   transactions table.</a:t>
            </a:r>
            <a:endParaRPr lang="en-US" dirty="0" smtClean="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pic>
        <p:nvPicPr>
          <p:cNvPr id="2" name="Picture 1"/>
          <p:cNvPicPr>
            <a:picLocks noChangeAspect="1"/>
          </p:cNvPicPr>
          <p:nvPr/>
        </p:nvPicPr>
        <p:blipFill>
          <a:blip r:embed="rId2"/>
          <a:stretch>
            <a:fillRect/>
          </a:stretch>
        </p:blipFill>
        <p:spPr>
          <a:xfrm>
            <a:off x="7005917" y="605118"/>
            <a:ext cx="5089049" cy="5674659"/>
          </a:xfrm>
          <a:prstGeom prst="rect">
            <a:avLst/>
          </a:prstGeom>
        </p:spPr>
      </p:pic>
    </p:spTree>
    <p:extLst>
      <p:ext uri="{BB962C8B-B14F-4D97-AF65-F5344CB8AC3E}">
        <p14:creationId xmlns:p14="http://schemas.microsoft.com/office/powerpoint/2010/main" val="1032528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851" y="228600"/>
            <a:ext cx="11681137" cy="6455535"/>
          </a:xfrm>
        </p:spPr>
        <p:txBody>
          <a:bodyPr/>
          <a:lstStyle/>
          <a:p>
            <a:pPr>
              <a:buFont typeface="Wingdings" panose="05000000000000000000" pitchFamily="2" charset="2"/>
              <a:buChar char="q"/>
            </a:pPr>
            <a:r>
              <a:rPr lang="en-US" sz="4200" dirty="0"/>
              <a:t>4.</a:t>
            </a:r>
            <a:r>
              <a:rPr lang="en-US" sz="4200" u="sng" dirty="0"/>
              <a:t>Framing Potential business </a:t>
            </a:r>
            <a:r>
              <a:rPr lang="en-US" sz="4200" u="sng" dirty="0" smtClean="0"/>
              <a:t>questions</a:t>
            </a:r>
          </a:p>
          <a:p>
            <a:pPr marL="0" indent="0">
              <a:buNone/>
            </a:pPr>
            <a:r>
              <a:rPr lang="en-US" dirty="0" smtClean="0"/>
              <a:t>Based on the main problem statement , multiple business questions are framed and insights for those are identified with appropriate visual charts and graphs. </a:t>
            </a:r>
          </a:p>
          <a:p>
            <a:pPr marL="0" indent="0">
              <a:buNone/>
            </a:pPr>
            <a:endParaRPr lang="en-US" sz="1500" dirty="0"/>
          </a:p>
          <a:p>
            <a:pPr>
              <a:buFont typeface="Wingdings" panose="05000000000000000000" pitchFamily="2" charset="2"/>
              <a:buChar char="§"/>
            </a:pPr>
            <a:r>
              <a:rPr lang="en-US" sz="1500" dirty="0" smtClean="0"/>
              <a:t>1.What </a:t>
            </a:r>
            <a:r>
              <a:rPr lang="en-US" sz="1500" dirty="0"/>
              <a:t>is the average transaction amount per customer? Are there any significant variations based on factors such as location, gender, or account type</a:t>
            </a:r>
            <a:r>
              <a:rPr lang="en-US" sz="1500" dirty="0" smtClean="0"/>
              <a:t>?</a:t>
            </a:r>
          </a:p>
          <a:p>
            <a:pPr>
              <a:buFont typeface="Wingdings" panose="05000000000000000000" pitchFamily="2" charset="2"/>
              <a:buChar char="§"/>
            </a:pPr>
            <a:r>
              <a:rPr lang="en-US" sz="1500" dirty="0"/>
              <a:t>2.Which locations have the highest number of ATMs, and do they align with the areas of high customer traffic</a:t>
            </a:r>
            <a:r>
              <a:rPr lang="en-US" sz="1500" dirty="0" smtClean="0"/>
              <a:t>?</a:t>
            </a:r>
          </a:p>
          <a:p>
            <a:pPr>
              <a:buFont typeface="Wingdings" panose="05000000000000000000" pitchFamily="2" charset="2"/>
              <a:buChar char="§"/>
            </a:pPr>
            <a:r>
              <a:rPr lang="en-US" sz="1500" dirty="0"/>
              <a:t>3.Are there any specific transaction types that are more popular among customers? Can we identify patterns or trends in transaction types based on demographics or time of day</a:t>
            </a:r>
            <a:r>
              <a:rPr lang="en-US" sz="1500" dirty="0" smtClean="0"/>
              <a:t>?</a:t>
            </a:r>
          </a:p>
          <a:p>
            <a:pPr>
              <a:buFont typeface="Wingdings" panose="05000000000000000000" pitchFamily="2" charset="2"/>
              <a:buChar char="§"/>
            </a:pPr>
            <a:r>
              <a:rPr lang="en-US" sz="1500" dirty="0"/>
              <a:t>4.How frequently do customers use the ATMs? Are there any specific days or months with increased activity</a:t>
            </a:r>
            <a:r>
              <a:rPr lang="en-US" sz="1500" dirty="0" smtClean="0"/>
              <a:t>?</a:t>
            </a:r>
          </a:p>
          <a:p>
            <a:pPr>
              <a:buFont typeface="Wingdings" panose="05000000000000000000" pitchFamily="2" charset="2"/>
              <a:buChar char="§"/>
            </a:pPr>
            <a:r>
              <a:rPr lang="en-US" sz="1500" dirty="0"/>
              <a:t>5.Are there any noticeable patterns in ATM usage based on the customer's age or occupation</a:t>
            </a:r>
            <a:r>
              <a:rPr lang="en-US" sz="1500" dirty="0" smtClean="0"/>
              <a:t>?</a:t>
            </a:r>
          </a:p>
          <a:p>
            <a:pPr>
              <a:buFont typeface="Wingdings" panose="05000000000000000000" pitchFamily="2" charset="2"/>
              <a:buChar char="§"/>
            </a:pPr>
            <a:r>
              <a:rPr lang="en-US" sz="1500" dirty="0"/>
              <a:t>6.How many transactions occur during peak hours? Are there any specific transaction types that dominate during these</a:t>
            </a:r>
            <a:r>
              <a:rPr lang="en-US" sz="1500" dirty="0" smtClean="0"/>
              <a:t>.</a:t>
            </a:r>
          </a:p>
          <a:p>
            <a:pPr>
              <a:buFont typeface="Wingdings" panose="05000000000000000000" pitchFamily="2" charset="2"/>
              <a:buChar char="§"/>
            </a:pPr>
            <a:r>
              <a:rPr lang="en-US" sz="1500" dirty="0"/>
              <a:t>7.Are there any differences in transaction patterns between weekdays and weekends</a:t>
            </a:r>
            <a:r>
              <a:rPr lang="en-US" sz="1500" dirty="0" smtClean="0"/>
              <a:t>?</a:t>
            </a:r>
          </a:p>
          <a:p>
            <a:pPr>
              <a:buFont typeface="Wingdings" panose="05000000000000000000" pitchFamily="2" charset="2"/>
              <a:buChar char="§"/>
            </a:pPr>
            <a:r>
              <a:rPr lang="en-US" sz="1500" dirty="0"/>
              <a:t>8.Are there any customers with a high number of transactions or large transaction amounts? Can we identify any loyalty or VIP customers based on their ATM usage</a:t>
            </a:r>
            <a:r>
              <a:rPr lang="en-US" sz="1500" dirty="0" smtClean="0"/>
              <a:t>?</a:t>
            </a:r>
          </a:p>
          <a:p>
            <a:pPr>
              <a:buFont typeface="Wingdings" panose="05000000000000000000" pitchFamily="2" charset="2"/>
              <a:buChar char="§"/>
            </a:pPr>
            <a:r>
              <a:rPr lang="en-US" sz="1500" dirty="0"/>
              <a:t>9.Can we identify any correlations between the transaction type and age of customer</a:t>
            </a:r>
            <a:r>
              <a:rPr lang="en-US" sz="1500" dirty="0" smtClean="0"/>
              <a:t>?</a:t>
            </a:r>
          </a:p>
          <a:p>
            <a:pPr>
              <a:buFont typeface="Wingdings" panose="05000000000000000000" pitchFamily="2" charset="2"/>
              <a:buChar char="§"/>
            </a:pPr>
            <a:r>
              <a:rPr lang="en-US" sz="1500" dirty="0"/>
              <a:t>10.Are there any specific locations where the ATM usage is consistently high or low? Can we identify any factors (e.g., city, state, country) that contribute to this pattern</a:t>
            </a:r>
            <a:r>
              <a:rPr lang="en-US" sz="1500" dirty="0" smtClean="0"/>
              <a:t>?</a:t>
            </a:r>
          </a:p>
          <a:p>
            <a:pPr marL="0" indent="0">
              <a:buNone/>
            </a:pPr>
            <a:endParaRPr lang="en-US" sz="1400" dirty="0" smtClean="0"/>
          </a:p>
          <a:p>
            <a:pPr marL="0" indent="0">
              <a:buNone/>
            </a:pPr>
            <a:endParaRPr lang="en-US" sz="1400" dirty="0"/>
          </a:p>
          <a:p>
            <a:pPr marL="0" indent="0">
              <a:buNone/>
            </a:pPr>
            <a:endParaRPr lang="en-US" dirty="0"/>
          </a:p>
        </p:txBody>
      </p:sp>
    </p:spTree>
    <p:extLst>
      <p:ext uri="{BB962C8B-B14F-4D97-AF65-F5344CB8AC3E}">
        <p14:creationId xmlns:p14="http://schemas.microsoft.com/office/powerpoint/2010/main" val="24360964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812" y="107576"/>
            <a:ext cx="11914094" cy="6629400"/>
          </a:xfrm>
        </p:spPr>
        <p:txBody>
          <a:bodyPr>
            <a:normAutofit lnSpcReduction="10000"/>
          </a:bodyPr>
          <a:lstStyle/>
          <a:p>
            <a:pPr>
              <a:buFont typeface="Wingdings" panose="05000000000000000000" pitchFamily="2" charset="2"/>
              <a:buChar char="§"/>
            </a:pPr>
            <a:r>
              <a:rPr lang="en-US" sz="1500" dirty="0" smtClean="0"/>
              <a:t>11.What </a:t>
            </a:r>
            <a:r>
              <a:rPr lang="en-US" sz="1500" dirty="0"/>
              <a:t>is the average number of ATMs available per location? Are there any locations where the number of ATMs is inadequate or excessive compared to customer demand</a:t>
            </a:r>
            <a:r>
              <a:rPr lang="en-US" sz="1500" dirty="0" smtClean="0"/>
              <a:t>?</a:t>
            </a:r>
          </a:p>
          <a:p>
            <a:pPr>
              <a:buFont typeface="Wingdings" panose="05000000000000000000" pitchFamily="2" charset="2"/>
              <a:buChar char="§"/>
            </a:pPr>
            <a:r>
              <a:rPr lang="en-US" sz="1500" dirty="0" smtClean="0"/>
              <a:t>12.Are </a:t>
            </a:r>
            <a:r>
              <a:rPr lang="en-US" sz="1500" dirty="0"/>
              <a:t>there any cardholders who frequently use multiple ATMs? Can we identify any patterns in their transaction behavior or demographic characteristics</a:t>
            </a:r>
            <a:r>
              <a:rPr lang="en-US" sz="1500" dirty="0" smtClean="0"/>
              <a:t>?</a:t>
            </a:r>
          </a:p>
          <a:p>
            <a:pPr>
              <a:buFont typeface="Wingdings" panose="05000000000000000000" pitchFamily="2" charset="2"/>
              <a:buChar char="§"/>
            </a:pPr>
            <a:r>
              <a:rPr lang="en-US" sz="1500" dirty="0"/>
              <a:t>13.Can we identify any correlations between the transaction duration (start and end </a:t>
            </a:r>
            <a:r>
              <a:rPr lang="en-US" sz="1500" dirty="0" err="1"/>
              <a:t>datetime</a:t>
            </a:r>
            <a:r>
              <a:rPr lang="en-US" sz="1500" dirty="0"/>
              <a:t>) and factors such as transaction type, location, or cardholder demographics</a:t>
            </a:r>
            <a:r>
              <a:rPr lang="en-US" sz="1500" dirty="0" smtClean="0"/>
              <a:t>?</a:t>
            </a:r>
          </a:p>
          <a:p>
            <a:pPr>
              <a:buFont typeface="Wingdings" panose="05000000000000000000" pitchFamily="2" charset="2"/>
              <a:buChar char="§"/>
            </a:pPr>
            <a:r>
              <a:rPr lang="en-US" sz="1500" dirty="0"/>
              <a:t>14.Can we determine if there is any relationship between the transaction type and the account type (e.g., personal, business) of the cardholders</a:t>
            </a:r>
            <a:r>
              <a:rPr lang="en-US" sz="1500" dirty="0" smtClean="0"/>
              <a:t>?</a:t>
            </a:r>
          </a:p>
          <a:p>
            <a:pPr>
              <a:buFont typeface="Wingdings" panose="05000000000000000000" pitchFamily="2" charset="2"/>
              <a:buChar char="§"/>
            </a:pPr>
            <a:r>
              <a:rPr lang="en-US" sz="1500" dirty="0"/>
              <a:t>15.What is the average transaction amount by location and transaction type? For each occupation</a:t>
            </a:r>
            <a:r>
              <a:rPr lang="en-US" sz="1500" dirty="0" smtClean="0"/>
              <a:t>?</a:t>
            </a:r>
          </a:p>
          <a:p>
            <a:pPr>
              <a:buFont typeface="Wingdings" panose="05000000000000000000" pitchFamily="2" charset="2"/>
              <a:buChar char="§"/>
            </a:pPr>
            <a:r>
              <a:rPr lang="en-US" sz="1500" dirty="0"/>
              <a:t>16.Which ATM location has the highest number of transactions per day, and at what time of the day do the transactions occur most frequently</a:t>
            </a:r>
            <a:r>
              <a:rPr lang="en-US" sz="1500" dirty="0" smtClean="0"/>
              <a:t>?</a:t>
            </a:r>
          </a:p>
          <a:p>
            <a:pPr>
              <a:buFont typeface="Wingdings" panose="05000000000000000000" pitchFamily="2" charset="2"/>
              <a:buChar char="§"/>
            </a:pPr>
            <a:r>
              <a:rPr lang="en-US" sz="1500" dirty="0"/>
              <a:t>17.What is the trend of transaction volume and transaction amount over time, and are there any seasonal trends or patterns</a:t>
            </a:r>
            <a:r>
              <a:rPr lang="en-US" sz="1500" dirty="0" smtClean="0"/>
              <a:t>?</a:t>
            </a:r>
          </a:p>
          <a:p>
            <a:pPr>
              <a:buFont typeface="Wingdings" panose="05000000000000000000" pitchFamily="2" charset="2"/>
              <a:buChar char="§"/>
            </a:pPr>
            <a:r>
              <a:rPr lang="en-US" sz="1500" dirty="0"/>
              <a:t>18.What is the most common transaction type, and how does it vary by location, time of day and customer type ( </a:t>
            </a:r>
            <a:r>
              <a:rPr lang="en-US" sz="1500" dirty="0" err="1"/>
              <a:t>Wisabi</a:t>
            </a:r>
            <a:r>
              <a:rPr lang="en-US" sz="1500" dirty="0"/>
              <a:t> customer vs. non-</a:t>
            </a:r>
            <a:r>
              <a:rPr lang="en-US" sz="1500" dirty="0" err="1"/>
              <a:t>Wisabi</a:t>
            </a:r>
            <a:r>
              <a:rPr lang="en-US" sz="1500" dirty="0"/>
              <a:t> customer</a:t>
            </a:r>
            <a:r>
              <a:rPr lang="en-US" sz="1500" dirty="0" smtClean="0"/>
              <a:t>)?</a:t>
            </a:r>
          </a:p>
          <a:p>
            <a:pPr>
              <a:buFont typeface="Wingdings" panose="05000000000000000000" pitchFamily="2" charset="2"/>
              <a:buChar char="§"/>
            </a:pPr>
            <a:r>
              <a:rPr lang="en-US" sz="1500" dirty="0"/>
              <a:t>19.What is the average transaction frequency per customer by occupation and age group</a:t>
            </a:r>
            <a:r>
              <a:rPr lang="en-US" sz="1500" dirty="0" smtClean="0"/>
              <a:t>?</a:t>
            </a:r>
          </a:p>
          <a:p>
            <a:pPr>
              <a:buFont typeface="Wingdings" panose="05000000000000000000" pitchFamily="2" charset="2"/>
              <a:buChar char="§"/>
            </a:pPr>
            <a:r>
              <a:rPr lang="en-US" sz="1500" dirty="0"/>
              <a:t>20.What is the distribution of transaction amounts and transaction frequency, and are there any outliers</a:t>
            </a:r>
            <a:r>
              <a:rPr lang="en-US" sz="1500" dirty="0" smtClean="0"/>
              <a:t>?</a:t>
            </a:r>
          </a:p>
          <a:p>
            <a:pPr>
              <a:buFont typeface="Wingdings" panose="05000000000000000000" pitchFamily="2" charset="2"/>
              <a:buChar char="§"/>
            </a:pPr>
            <a:r>
              <a:rPr lang="en-US" sz="1500" dirty="0"/>
              <a:t>21.Which ATM locations have the highest and lowest utilization rates, and what factors contribute to this utilization rate</a:t>
            </a:r>
            <a:r>
              <a:rPr lang="en-US" sz="1500" dirty="0" smtClean="0"/>
              <a:t>?</a:t>
            </a:r>
          </a:p>
          <a:p>
            <a:pPr>
              <a:buFont typeface="Wingdings" panose="05000000000000000000" pitchFamily="2" charset="2"/>
              <a:buChar char="§"/>
            </a:pPr>
            <a:r>
              <a:rPr lang="en-US" sz="1500" dirty="0"/>
              <a:t>22.What is the average transaction time taken by time of day and how does it vary by customer type and occupation</a:t>
            </a:r>
            <a:r>
              <a:rPr lang="en-US" sz="1500" dirty="0" smtClean="0"/>
              <a:t>?</a:t>
            </a:r>
          </a:p>
          <a:p>
            <a:pPr>
              <a:buFont typeface="Wingdings" panose="05000000000000000000" pitchFamily="2" charset="2"/>
              <a:buChar char="§"/>
            </a:pPr>
            <a:r>
              <a:rPr lang="en-US" sz="1500" dirty="0" smtClean="0"/>
              <a:t>23.Show </a:t>
            </a:r>
            <a:r>
              <a:rPr lang="en-US" sz="1500" dirty="0"/>
              <a:t>the detailed transactions split in percentage</a:t>
            </a:r>
            <a:r>
              <a:rPr lang="en-US" sz="1500" dirty="0" smtClean="0"/>
              <a:t>.</a:t>
            </a:r>
          </a:p>
          <a:p>
            <a:pPr>
              <a:buFont typeface="Wingdings" panose="05000000000000000000" pitchFamily="2" charset="2"/>
              <a:buChar char="§"/>
            </a:pPr>
            <a:r>
              <a:rPr lang="en-US" sz="1500" dirty="0" smtClean="0"/>
              <a:t>24.Create an interactive bubble chart that visually represents the average transaction amount, average duration, and total number of transactions for each day and location</a:t>
            </a:r>
          </a:p>
          <a:p>
            <a:pPr marL="0" indent="0">
              <a:buNone/>
            </a:pPr>
            <a:r>
              <a:rPr lang="en-US" sz="1500" b="1" i="1" dirty="0" smtClean="0"/>
              <a:t>                                                                                                                       </a:t>
            </a:r>
            <a:r>
              <a:rPr lang="en-US" sz="1500" b="1" i="1" dirty="0" smtClean="0">
                <a:solidFill>
                  <a:srgbClr val="FFFF00"/>
                </a:solidFill>
              </a:rPr>
              <a:t>Click for insights</a:t>
            </a:r>
            <a:endParaRPr lang="en-US" sz="1500" b="1" dirty="0">
              <a:solidFill>
                <a:srgbClr val="FFFF00"/>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638758163"/>
              </p:ext>
            </p:extLst>
          </p:nvPr>
        </p:nvGraphicFramePr>
        <p:xfrm>
          <a:off x="8700247" y="6273889"/>
          <a:ext cx="2906272" cy="490537"/>
        </p:xfrm>
        <a:graphic>
          <a:graphicData uri="http://schemas.openxmlformats.org/presentationml/2006/ole">
            <mc:AlternateContent xmlns:mc="http://schemas.openxmlformats.org/markup-compatibility/2006">
              <mc:Choice xmlns:v="urn:schemas-microsoft-com:vml" Requires="v">
                <p:oleObj spid="_x0000_s1039" name="Packager Shell Object" showAsIcon="1" r:id="rId3" imgW="3417840" imgH="491040" progId="Package">
                  <p:embed/>
                </p:oleObj>
              </mc:Choice>
              <mc:Fallback>
                <p:oleObj name="Packager Shell Object" showAsIcon="1" r:id="rId3" imgW="3417840" imgH="491040" progId="Package">
                  <p:embed/>
                  <p:pic>
                    <p:nvPicPr>
                      <p:cNvPr id="0" name=""/>
                      <p:cNvPicPr/>
                      <p:nvPr/>
                    </p:nvPicPr>
                    <p:blipFill>
                      <a:blip r:embed="rId4"/>
                      <a:stretch>
                        <a:fillRect/>
                      </a:stretch>
                    </p:blipFill>
                    <p:spPr>
                      <a:xfrm>
                        <a:off x="8700247" y="6273889"/>
                        <a:ext cx="2906272" cy="490537"/>
                      </a:xfrm>
                      <a:prstGeom prst="rect">
                        <a:avLst/>
                      </a:prstGeom>
                      <a:solidFill>
                        <a:schemeClr val="tx2">
                          <a:alpha val="78000"/>
                        </a:schemeClr>
                      </a:solidFill>
                      <a:ln cmpd="sng">
                        <a:solidFill>
                          <a:srgbClr val="00B0F0"/>
                        </a:solidFill>
                      </a:ln>
                    </p:spPr>
                  </p:pic>
                </p:oleObj>
              </mc:Fallback>
            </mc:AlternateContent>
          </a:graphicData>
        </a:graphic>
      </p:graphicFrame>
      <p:cxnSp>
        <p:nvCxnSpPr>
          <p:cNvPr id="8" name="Straight Arrow Connector 7"/>
          <p:cNvCxnSpPr/>
          <p:nvPr/>
        </p:nvCxnSpPr>
        <p:spPr>
          <a:xfrm>
            <a:off x="8231947" y="6549274"/>
            <a:ext cx="468300" cy="0"/>
          </a:xfrm>
          <a:prstGeom prst="straightConnector1">
            <a:avLst/>
          </a:prstGeom>
          <a:ln w="38100">
            <a:solidFill>
              <a:srgbClr val="FFFF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764931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070" y="0"/>
            <a:ext cx="11543742" cy="6073650"/>
          </a:xfrm>
        </p:spPr>
        <p:txBody>
          <a:bodyPr/>
          <a:lstStyle/>
          <a:p>
            <a:pPr>
              <a:buFont typeface="Wingdings" panose="05000000000000000000" pitchFamily="2" charset="2"/>
              <a:buChar char="q"/>
            </a:pPr>
            <a:r>
              <a:rPr lang="en-US" sz="4200" dirty="0" smtClean="0"/>
              <a:t>6.</a:t>
            </a:r>
            <a:r>
              <a:rPr lang="en-US" sz="4200" u="sng" dirty="0" smtClean="0"/>
              <a:t>Dashboards </a:t>
            </a:r>
            <a:r>
              <a:rPr lang="en-US" sz="4200" u="sng" dirty="0"/>
              <a:t>creation</a:t>
            </a:r>
          </a:p>
          <a:p>
            <a:endParaRPr lang="en-US" dirty="0"/>
          </a:p>
        </p:txBody>
      </p:sp>
      <p:pic>
        <p:nvPicPr>
          <p:cNvPr id="4" name="Picture 3"/>
          <p:cNvPicPr>
            <a:picLocks noChangeAspect="1"/>
          </p:cNvPicPr>
          <p:nvPr/>
        </p:nvPicPr>
        <p:blipFill>
          <a:blip r:embed="rId2"/>
          <a:stretch>
            <a:fillRect/>
          </a:stretch>
        </p:blipFill>
        <p:spPr>
          <a:xfrm>
            <a:off x="261070" y="769257"/>
            <a:ext cx="11713216" cy="5887037"/>
          </a:xfrm>
          <a:prstGeom prst="rect">
            <a:avLst/>
          </a:prstGeom>
        </p:spPr>
      </p:pic>
    </p:spTree>
    <p:extLst>
      <p:ext uri="{BB962C8B-B14F-4D97-AF65-F5344CB8AC3E}">
        <p14:creationId xmlns:p14="http://schemas.microsoft.com/office/powerpoint/2010/main" val="2657287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290285" y="232229"/>
            <a:ext cx="11625943" cy="6415314"/>
          </a:xfrm>
          <a:prstGeom prst="rect">
            <a:avLst/>
          </a:prstGeom>
        </p:spPr>
      </p:pic>
    </p:spTree>
    <p:extLst>
      <p:ext uri="{BB962C8B-B14F-4D97-AF65-F5344CB8AC3E}">
        <p14:creationId xmlns:p14="http://schemas.microsoft.com/office/powerpoint/2010/main" val="152687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stretch>
            <a:fillRect/>
          </a:stretch>
        </p:blipFill>
        <p:spPr>
          <a:xfrm>
            <a:off x="275772" y="246743"/>
            <a:ext cx="11713028" cy="6386286"/>
          </a:xfrm>
          <a:prstGeom prst="rect">
            <a:avLst/>
          </a:prstGeom>
        </p:spPr>
      </p:pic>
    </p:spTree>
    <p:extLst>
      <p:ext uri="{BB962C8B-B14F-4D97-AF65-F5344CB8AC3E}">
        <p14:creationId xmlns:p14="http://schemas.microsoft.com/office/powerpoint/2010/main" val="42521415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5771" y="261257"/>
            <a:ext cx="11669486" cy="6400800"/>
          </a:xfrm>
          <a:prstGeom prst="rect">
            <a:avLst/>
          </a:prstGeom>
        </p:spPr>
      </p:pic>
    </p:spTree>
    <p:extLst>
      <p:ext uri="{BB962C8B-B14F-4D97-AF65-F5344CB8AC3E}">
        <p14:creationId xmlns:p14="http://schemas.microsoft.com/office/powerpoint/2010/main" val="3927936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stretch>
            <a:fillRect/>
          </a:stretch>
        </p:blipFill>
        <p:spPr>
          <a:xfrm>
            <a:off x="261256" y="246743"/>
            <a:ext cx="11727543" cy="6415314"/>
          </a:xfrm>
          <a:prstGeom prst="rect">
            <a:avLst/>
          </a:prstGeom>
        </p:spPr>
      </p:pic>
    </p:spTree>
    <p:extLst>
      <p:ext uri="{BB962C8B-B14F-4D97-AF65-F5344CB8AC3E}">
        <p14:creationId xmlns:p14="http://schemas.microsoft.com/office/powerpoint/2010/main" val="3851438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99622"/>
            <a:ext cx="9785776" cy="553792"/>
          </a:xfrm>
          <a:effectLst>
            <a:outerShdw blurRad="50800" dist="50800" dir="5400000" sx="99000" sy="99000" algn="ctr" rotWithShape="0">
              <a:schemeClr val="tx1"/>
            </a:outerShdw>
          </a:effectLst>
        </p:spPr>
        <p:txBody>
          <a:bodyPr/>
          <a:lstStyle/>
          <a:p>
            <a:r>
              <a:rPr lang="en-US" sz="3200" b="1" dirty="0" smtClean="0">
                <a:ln>
                  <a:solidFill>
                    <a:schemeClr val="bg1"/>
                  </a:solidFill>
                </a:ln>
                <a:solidFill>
                  <a:schemeClr val="accent1"/>
                </a:solidFill>
                <a:effectLst>
                  <a:outerShdw blurRad="50800" dist="50800" dir="5400000" algn="ctr" rotWithShape="0">
                    <a:schemeClr val="tx1"/>
                  </a:outerShdw>
                </a:effectLst>
              </a:rPr>
              <a:t>PROJECT FRAMEWORK</a:t>
            </a:r>
            <a:r>
              <a:rPr lang="en-US" sz="3200" b="1" dirty="0" smtClean="0">
                <a:ln>
                  <a:solidFill>
                    <a:schemeClr val="bg1"/>
                  </a:solidFill>
                </a:ln>
                <a:solidFill>
                  <a:schemeClr val="accent1"/>
                </a:solidFill>
                <a:effectLst>
                  <a:outerShdw blurRad="50800" dist="50800" dir="5400000" algn="ctr" rotWithShape="0">
                    <a:schemeClr val="tx1"/>
                  </a:outerShdw>
                </a:effectLst>
              </a:rPr>
              <a:t>:</a:t>
            </a:r>
            <a:r>
              <a:rPr lang="en-US" sz="3200" b="1" u="sng" dirty="0" smtClean="0">
                <a:ln>
                  <a:solidFill>
                    <a:schemeClr val="bg1"/>
                  </a:solidFill>
                </a:ln>
                <a:solidFill>
                  <a:schemeClr val="accent1"/>
                </a:solidFill>
              </a:rPr>
              <a:t/>
            </a:r>
            <a:br>
              <a:rPr lang="en-US" sz="3200" b="1" u="sng" dirty="0" smtClean="0">
                <a:ln>
                  <a:solidFill>
                    <a:schemeClr val="bg1"/>
                  </a:solidFill>
                </a:ln>
                <a:solidFill>
                  <a:schemeClr val="accent1"/>
                </a:solidFill>
              </a:rPr>
            </a:br>
            <a:r>
              <a:rPr lang="en-US" sz="3200" b="1" u="sng" dirty="0">
                <a:ln>
                  <a:solidFill>
                    <a:schemeClr val="bg1"/>
                  </a:solidFill>
                </a:ln>
                <a:solidFill>
                  <a:schemeClr val="accent1"/>
                </a:solidFill>
              </a:rPr>
              <a:t/>
            </a:r>
            <a:br>
              <a:rPr lang="en-US" sz="3200" b="1" u="sng" dirty="0">
                <a:ln>
                  <a:solidFill>
                    <a:schemeClr val="bg1"/>
                  </a:solidFill>
                </a:ln>
                <a:solidFill>
                  <a:schemeClr val="accent1"/>
                </a:solidFill>
              </a:rPr>
            </a:br>
            <a:endParaRPr lang="en-US" sz="3200" b="1" u="sng" dirty="0">
              <a:ln>
                <a:solidFill>
                  <a:schemeClr val="bg1"/>
                </a:solidFill>
              </a:ln>
              <a:solidFill>
                <a:schemeClr val="accent1"/>
              </a:solidFill>
            </a:endParaRPr>
          </a:p>
        </p:txBody>
      </p:sp>
      <p:sp>
        <p:nvSpPr>
          <p:cNvPr id="3" name="Content Placeholder 2"/>
          <p:cNvSpPr>
            <a:spLocks noGrp="1"/>
          </p:cNvSpPr>
          <p:nvPr>
            <p:ph idx="1"/>
          </p:nvPr>
        </p:nvSpPr>
        <p:spPr>
          <a:xfrm>
            <a:off x="646111" y="928914"/>
            <a:ext cx="11273285" cy="5558628"/>
          </a:xfrm>
        </p:spPr>
        <p:txBody>
          <a:bodyPr>
            <a:normAutofit fontScale="25000" lnSpcReduction="20000"/>
          </a:bodyPr>
          <a:lstStyle/>
          <a:p>
            <a:pPr>
              <a:buFont typeface="Wingdings" panose="05000000000000000000" pitchFamily="2" charset="2"/>
              <a:buChar char="q"/>
            </a:pPr>
            <a:r>
              <a:rPr lang="en-US" sz="8000" b="1" dirty="0" smtClean="0"/>
              <a:t>1.Business Understanding</a:t>
            </a:r>
            <a:r>
              <a:rPr lang="en-US" sz="8000" dirty="0" smtClean="0"/>
              <a:t> </a:t>
            </a:r>
          </a:p>
          <a:p>
            <a:pPr lvl="1">
              <a:buFont typeface="Wingdings" panose="05000000000000000000" pitchFamily="2" charset="2"/>
              <a:buChar char="Ø"/>
            </a:pPr>
            <a:r>
              <a:rPr lang="en-US" sz="8000" dirty="0"/>
              <a:t>Problem </a:t>
            </a:r>
            <a:r>
              <a:rPr lang="en-US" sz="8000" dirty="0" smtClean="0"/>
              <a:t>statement</a:t>
            </a:r>
          </a:p>
          <a:p>
            <a:pPr lvl="1">
              <a:buFont typeface="Wingdings" panose="05000000000000000000" pitchFamily="2" charset="2"/>
              <a:buChar char="Ø"/>
            </a:pPr>
            <a:r>
              <a:rPr lang="en-US" sz="8000" dirty="0" smtClean="0"/>
              <a:t>Objective</a:t>
            </a:r>
            <a:endParaRPr lang="en-US" sz="8000" dirty="0"/>
          </a:p>
          <a:p>
            <a:pPr>
              <a:buFont typeface="Wingdings" panose="05000000000000000000" pitchFamily="2" charset="2"/>
              <a:buChar char="q"/>
            </a:pPr>
            <a:r>
              <a:rPr lang="en-US" sz="8000" b="1" dirty="0" smtClean="0"/>
              <a:t>2.Data Understanding </a:t>
            </a:r>
          </a:p>
          <a:p>
            <a:pPr lvl="1">
              <a:buFont typeface="Wingdings" panose="05000000000000000000" pitchFamily="2" charset="2"/>
              <a:buChar char="Ø"/>
            </a:pPr>
            <a:r>
              <a:rPr lang="en-US" sz="8000" dirty="0" smtClean="0"/>
              <a:t>Data Collection	  </a:t>
            </a:r>
          </a:p>
          <a:p>
            <a:pPr lvl="1">
              <a:buFont typeface="Wingdings" panose="05000000000000000000" pitchFamily="2" charset="2"/>
              <a:buChar char="Ø"/>
            </a:pPr>
            <a:r>
              <a:rPr lang="en-US" sz="8000" dirty="0" smtClean="0"/>
              <a:t>Meta </a:t>
            </a:r>
            <a:r>
              <a:rPr lang="en-US" sz="8000" dirty="0" smtClean="0"/>
              <a:t>data</a:t>
            </a:r>
            <a:endParaRPr lang="en-US" sz="8000" dirty="0" smtClean="0"/>
          </a:p>
          <a:p>
            <a:pPr>
              <a:buFont typeface="Wingdings" panose="05000000000000000000" pitchFamily="2" charset="2"/>
              <a:buChar char="q"/>
            </a:pPr>
            <a:r>
              <a:rPr lang="en-US" sz="8000" b="1" dirty="0" smtClean="0"/>
              <a:t>3.Data Preparation</a:t>
            </a:r>
          </a:p>
          <a:p>
            <a:pPr lvl="1">
              <a:buFont typeface="Wingdings" panose="05000000000000000000" pitchFamily="2" charset="2"/>
              <a:buChar char="Ø"/>
            </a:pPr>
            <a:r>
              <a:rPr lang="en-US" sz="8000" dirty="0" smtClean="0"/>
              <a:t>Loading dataset </a:t>
            </a:r>
          </a:p>
          <a:p>
            <a:pPr lvl="1">
              <a:buFont typeface="Wingdings" panose="05000000000000000000" pitchFamily="2" charset="2"/>
              <a:buChar char="Ø"/>
            </a:pPr>
            <a:r>
              <a:rPr lang="en-US" sz="8000" dirty="0" smtClean="0"/>
              <a:t>Treating </a:t>
            </a:r>
            <a:r>
              <a:rPr lang="en-US" sz="8000" dirty="0" smtClean="0"/>
              <a:t>errors </a:t>
            </a:r>
          </a:p>
          <a:p>
            <a:pPr lvl="1">
              <a:buFont typeface="Wingdings" panose="05000000000000000000" pitchFamily="2" charset="2"/>
              <a:buChar char="Ø"/>
            </a:pPr>
            <a:r>
              <a:rPr lang="en-US" sz="8000" dirty="0" smtClean="0"/>
              <a:t>Manipulating data tables</a:t>
            </a:r>
          </a:p>
          <a:p>
            <a:pPr lvl="1">
              <a:buFont typeface="Wingdings" panose="05000000000000000000" pitchFamily="2" charset="2"/>
              <a:buChar char="Ø"/>
            </a:pPr>
            <a:r>
              <a:rPr lang="en-US" sz="8000" dirty="0" smtClean="0"/>
              <a:t>Relationship between tables</a:t>
            </a:r>
            <a:r>
              <a:rPr lang="en-US" sz="8000" dirty="0" smtClean="0"/>
              <a:t>	</a:t>
            </a:r>
            <a:endParaRPr lang="en-US" sz="8000" dirty="0"/>
          </a:p>
          <a:p>
            <a:pPr>
              <a:buFont typeface="Wingdings" panose="05000000000000000000" pitchFamily="2" charset="2"/>
              <a:buChar char="q"/>
            </a:pPr>
            <a:r>
              <a:rPr lang="en-US" sz="8000" b="1" dirty="0" smtClean="0"/>
              <a:t>4.Framing Potential business </a:t>
            </a:r>
            <a:r>
              <a:rPr lang="en-US" sz="8000" b="1" dirty="0" smtClean="0"/>
              <a:t>questions</a:t>
            </a:r>
            <a:endParaRPr lang="en-US" sz="8000" b="1" dirty="0" smtClean="0"/>
          </a:p>
          <a:p>
            <a:pPr>
              <a:buFont typeface="Wingdings" panose="05000000000000000000" pitchFamily="2" charset="2"/>
              <a:buChar char="q"/>
            </a:pPr>
            <a:r>
              <a:rPr lang="en-US" sz="8000" b="1" dirty="0" smtClean="0"/>
              <a:t>5</a:t>
            </a:r>
            <a:r>
              <a:rPr lang="en-US" sz="8000" b="1" dirty="0" smtClean="0"/>
              <a:t>.Dashboards creation</a:t>
            </a:r>
          </a:p>
          <a:p>
            <a:pPr>
              <a:buFont typeface="Wingdings" panose="05000000000000000000" pitchFamily="2" charset="2"/>
              <a:buChar char="q"/>
            </a:pPr>
            <a:r>
              <a:rPr lang="en-US" sz="8000" b="1" dirty="0"/>
              <a:t>6</a:t>
            </a:r>
            <a:r>
              <a:rPr lang="en-US" sz="8000" b="1" dirty="0" smtClean="0"/>
              <a:t>.Presenting Insights</a:t>
            </a:r>
            <a:endParaRPr lang="en-US" sz="8000" b="1" dirty="0" smtClean="0"/>
          </a:p>
          <a:p>
            <a:pPr>
              <a:buFont typeface="Wingdings" panose="05000000000000000000" pitchFamily="2" charset="2"/>
              <a:buChar char="q"/>
            </a:pPr>
            <a:r>
              <a:rPr lang="en-US" sz="8000" b="1" dirty="0" smtClean="0"/>
              <a:t>7</a:t>
            </a:r>
            <a:r>
              <a:rPr lang="en-US" sz="8000" b="1" dirty="0" smtClean="0"/>
              <a:t>.Recommendations</a:t>
            </a:r>
            <a:endParaRPr lang="en-US" sz="8000" b="1" dirty="0" smtClean="0"/>
          </a:p>
          <a:p>
            <a:pPr marL="0" indent="0">
              <a:buNone/>
            </a:pPr>
            <a:r>
              <a:rPr lang="en-US" dirty="0"/>
              <a:t> </a:t>
            </a:r>
            <a:r>
              <a:rPr lang="en-US" dirty="0" smtClean="0"/>
              <a:t>    </a:t>
            </a:r>
          </a:p>
          <a:p>
            <a:endParaRPr lang="en-US" dirty="0"/>
          </a:p>
          <a:p>
            <a:endParaRPr lang="en-US" dirty="0" smtClean="0"/>
          </a:p>
          <a:p>
            <a:endParaRPr lang="en-US" dirty="0"/>
          </a:p>
        </p:txBody>
      </p:sp>
    </p:spTree>
    <p:extLst>
      <p:ext uri="{BB962C8B-B14F-4D97-AF65-F5344CB8AC3E}">
        <p14:creationId xmlns:p14="http://schemas.microsoft.com/office/powerpoint/2010/main" val="968967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30" y="0"/>
            <a:ext cx="9418822" cy="676835"/>
          </a:xfrm>
        </p:spPr>
        <p:txBody>
          <a:bodyPr/>
          <a:lstStyle/>
          <a:p>
            <a:pPr marL="571500" indent="-571500">
              <a:buClr>
                <a:schemeClr val="accent1"/>
              </a:buClr>
              <a:buFont typeface="Wingdings" panose="05000000000000000000" pitchFamily="2" charset="2"/>
              <a:buChar char="q"/>
            </a:pPr>
            <a:r>
              <a:rPr lang="en-US" dirty="0" smtClean="0">
                <a:solidFill>
                  <a:schemeClr val="tx1"/>
                </a:solidFill>
              </a:rPr>
              <a:t>7.</a:t>
            </a:r>
            <a:r>
              <a:rPr lang="en-US" u="sng" dirty="0" smtClean="0">
                <a:solidFill>
                  <a:schemeClr val="tx1"/>
                </a:solidFill>
              </a:rPr>
              <a:t>Presenting Insights</a:t>
            </a:r>
            <a:r>
              <a:rPr lang="en-US" u="sng" dirty="0"/>
              <a:t/>
            </a:r>
            <a:br>
              <a:rPr lang="en-US" u="sng" dirty="0"/>
            </a:br>
            <a:endParaRPr lang="en-US" dirty="0"/>
          </a:p>
        </p:txBody>
      </p:sp>
      <p:pic>
        <p:nvPicPr>
          <p:cNvPr id="4" name="Picture 3"/>
          <p:cNvPicPr>
            <a:picLocks noChangeAspect="1"/>
          </p:cNvPicPr>
          <p:nvPr/>
        </p:nvPicPr>
        <p:blipFill>
          <a:blip r:embed="rId2"/>
          <a:stretch>
            <a:fillRect/>
          </a:stretch>
        </p:blipFill>
        <p:spPr>
          <a:xfrm>
            <a:off x="322730" y="806823"/>
            <a:ext cx="11537576" cy="5869747"/>
          </a:xfrm>
          <a:prstGeom prst="rect">
            <a:avLst/>
          </a:prstGeom>
        </p:spPr>
      </p:pic>
    </p:spTree>
    <p:extLst>
      <p:ext uri="{BB962C8B-B14F-4D97-AF65-F5344CB8AC3E}">
        <p14:creationId xmlns:p14="http://schemas.microsoft.com/office/powerpoint/2010/main" val="12211984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2729" y="282387"/>
            <a:ext cx="11537577" cy="6279777"/>
          </a:xfrm>
          <a:prstGeom prst="rect">
            <a:avLst/>
          </a:prstGeom>
        </p:spPr>
      </p:pic>
    </p:spTree>
    <p:extLst>
      <p:ext uri="{BB962C8B-B14F-4D97-AF65-F5344CB8AC3E}">
        <p14:creationId xmlns:p14="http://schemas.microsoft.com/office/powerpoint/2010/main" val="16031361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2729" y="282388"/>
            <a:ext cx="11510683" cy="6293224"/>
          </a:xfrm>
          <a:prstGeom prst="rect">
            <a:avLst/>
          </a:prstGeom>
        </p:spPr>
      </p:pic>
    </p:spTree>
    <p:extLst>
      <p:ext uri="{BB962C8B-B14F-4D97-AF65-F5344CB8AC3E}">
        <p14:creationId xmlns:p14="http://schemas.microsoft.com/office/powerpoint/2010/main" val="36062131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6517" y="295835"/>
            <a:ext cx="11443447" cy="6293224"/>
          </a:xfrm>
          <a:prstGeom prst="rect">
            <a:avLst/>
          </a:prstGeom>
        </p:spPr>
      </p:pic>
    </p:spTree>
    <p:extLst>
      <p:ext uri="{BB962C8B-B14F-4D97-AF65-F5344CB8AC3E}">
        <p14:creationId xmlns:p14="http://schemas.microsoft.com/office/powerpoint/2010/main" val="2318059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4458" y="282388"/>
            <a:ext cx="11292114" cy="6176469"/>
          </a:xfrm>
          <a:prstGeom prst="rect">
            <a:avLst/>
          </a:prstGeom>
          <a:ln cmpd="sng">
            <a:solidFill>
              <a:schemeClr val="tx1"/>
            </a:solidFill>
          </a:ln>
          <a:effectLst>
            <a:glow>
              <a:schemeClr val="tx1"/>
            </a:glow>
            <a:outerShdw blurRad="50800" dist="50800" dir="5400000" sx="102000" sy="102000" algn="ctr" rotWithShape="0">
              <a:schemeClr val="tx1"/>
            </a:outerShdw>
          </a:effectLst>
        </p:spPr>
      </p:pic>
    </p:spTree>
    <p:extLst>
      <p:ext uri="{BB962C8B-B14F-4D97-AF65-F5344CB8AC3E}">
        <p14:creationId xmlns:p14="http://schemas.microsoft.com/office/powerpoint/2010/main" val="552378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530863" cy="6241076"/>
          </a:xfrm>
        </p:spPr>
        <p:txBody>
          <a:bodyPr/>
          <a:lstStyle/>
          <a:p>
            <a:pPr>
              <a:buFont typeface="Wingdings" panose="05000000000000000000" pitchFamily="2" charset="2"/>
              <a:buChar char="q"/>
            </a:pPr>
            <a:r>
              <a:rPr lang="en-US" sz="4200" dirty="0"/>
              <a:t>8</a:t>
            </a:r>
            <a:r>
              <a:rPr lang="en-US" sz="4200" dirty="0" smtClean="0"/>
              <a:t>.</a:t>
            </a:r>
            <a:r>
              <a:rPr lang="en-US" sz="4200" u="sng" dirty="0" smtClean="0"/>
              <a:t>Recommendations</a:t>
            </a:r>
            <a:endParaRPr lang="en-US" sz="4200" u="sng" dirty="0"/>
          </a:p>
          <a:p>
            <a:pPr marL="0" indent="0">
              <a:buNone/>
            </a:pPr>
            <a:endParaRPr lang="en-US" dirty="0"/>
          </a:p>
        </p:txBody>
      </p:sp>
      <p:pic>
        <p:nvPicPr>
          <p:cNvPr id="4" name="Picture 3"/>
          <p:cNvPicPr>
            <a:picLocks noChangeAspect="1"/>
          </p:cNvPicPr>
          <p:nvPr/>
        </p:nvPicPr>
        <p:blipFill>
          <a:blip r:embed="rId2"/>
          <a:stretch>
            <a:fillRect/>
          </a:stretch>
        </p:blipFill>
        <p:spPr>
          <a:xfrm>
            <a:off x="349624" y="820271"/>
            <a:ext cx="11483788" cy="5809129"/>
          </a:xfrm>
          <a:prstGeom prst="rect">
            <a:avLst/>
          </a:prstGeom>
          <a:effectLst>
            <a:glow rad="127000">
              <a:schemeClr val="tx1"/>
            </a:glow>
            <a:outerShdw blurRad="50800" dist="50800" dir="5400000" algn="ctr" rotWithShape="0">
              <a:schemeClr val="tx1"/>
            </a:outerShdw>
          </a:effectLst>
        </p:spPr>
      </p:pic>
      <p:sp>
        <p:nvSpPr>
          <p:cNvPr id="5" name="Rectangle 4"/>
          <p:cNvSpPr/>
          <p:nvPr/>
        </p:nvSpPr>
        <p:spPr>
          <a:xfrm>
            <a:off x="537882" y="6071799"/>
            <a:ext cx="11107271" cy="338554"/>
          </a:xfrm>
          <a:prstGeom prst="rect">
            <a:avLst/>
          </a:prstGeom>
          <a:solidFill>
            <a:schemeClr val="tx2"/>
          </a:solidFill>
          <a:ln>
            <a:solidFill>
              <a:schemeClr val="bg1"/>
            </a:solidFill>
          </a:ln>
        </p:spPr>
        <p:txBody>
          <a:bodyPr wrap="square">
            <a:spAutoFit/>
          </a:bodyPr>
          <a:lstStyle/>
          <a:p>
            <a:r>
              <a:rPr lang="en-US" sz="1600" u="sng" dirty="0" smtClean="0">
                <a:solidFill>
                  <a:srgbClr val="FF0000"/>
                </a:solidFill>
              </a:rPr>
              <a:t>Link to Project reports </a:t>
            </a:r>
            <a:r>
              <a:rPr lang="en-US" sz="1600" u="sng" dirty="0">
                <a:solidFill>
                  <a:srgbClr val="FF0000"/>
                </a:solidFill>
              </a:rPr>
              <a:t>and </a:t>
            </a:r>
            <a:r>
              <a:rPr lang="en-US" sz="1600" u="sng" dirty="0" smtClean="0">
                <a:solidFill>
                  <a:srgbClr val="FF0000"/>
                </a:solidFill>
              </a:rPr>
              <a:t>files</a:t>
            </a:r>
            <a:r>
              <a:rPr lang="en-US" sz="1600" dirty="0" smtClean="0">
                <a:solidFill>
                  <a:srgbClr val="FF0000"/>
                </a:solidFill>
              </a:rPr>
              <a:t> :https</a:t>
            </a:r>
            <a:r>
              <a:rPr lang="en-US" sz="1600" dirty="0">
                <a:solidFill>
                  <a:srgbClr val="FF0000"/>
                </a:solidFill>
              </a:rPr>
              <a:t>://drive.google.com/drive/folders/1bVi-Dx85QPtc4shRtKHUBo7oeabUB1aZ</a:t>
            </a:r>
            <a:endParaRPr lang="en-US" sz="1600" dirty="0">
              <a:solidFill>
                <a:srgbClr val="FF0000"/>
              </a:solidFill>
            </a:endParaRPr>
          </a:p>
        </p:txBody>
      </p:sp>
    </p:spTree>
    <p:extLst>
      <p:ext uri="{BB962C8B-B14F-4D97-AF65-F5344CB8AC3E}">
        <p14:creationId xmlns:p14="http://schemas.microsoft.com/office/powerpoint/2010/main" val="31837293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710" y="1787954"/>
            <a:ext cx="9404723" cy="654865"/>
          </a:xfrm>
        </p:spPr>
        <p:txBody>
          <a:bodyPr/>
          <a:lstStyle/>
          <a:p>
            <a:pPr marL="457200" indent="-457200">
              <a:buClr>
                <a:schemeClr val="accent1"/>
              </a:buClr>
              <a:buFont typeface="Wingdings" panose="05000000000000000000" pitchFamily="2" charset="2"/>
              <a:buChar char="Ø"/>
            </a:pPr>
            <a:r>
              <a:rPr lang="en-US" sz="3200" dirty="0">
                <a:solidFill>
                  <a:schemeClr val="tx1"/>
                </a:solidFill>
              </a:rPr>
              <a:t>Problem </a:t>
            </a:r>
            <a:r>
              <a:rPr lang="en-US" sz="3200" dirty="0" smtClean="0">
                <a:solidFill>
                  <a:schemeClr val="tx1"/>
                </a:solidFill>
              </a:rPr>
              <a:t>statement:</a:t>
            </a:r>
            <a:r>
              <a:rPr lang="en-US" sz="3200" dirty="0">
                <a:solidFill>
                  <a:schemeClr val="tx1"/>
                </a:solidFill>
              </a:rPr>
              <a:t/>
            </a:r>
            <a:br>
              <a:rPr lang="en-US" sz="3200" dirty="0">
                <a:solidFill>
                  <a:schemeClr val="tx1"/>
                </a:solidFill>
              </a:rPr>
            </a:br>
            <a:endParaRPr lang="en-US" sz="3200" dirty="0">
              <a:solidFill>
                <a:schemeClr val="tx1"/>
              </a:solidFill>
            </a:endParaRPr>
          </a:p>
        </p:txBody>
      </p:sp>
      <p:sp>
        <p:nvSpPr>
          <p:cNvPr id="3" name="Content Placeholder 2"/>
          <p:cNvSpPr>
            <a:spLocks noGrp="1"/>
          </p:cNvSpPr>
          <p:nvPr>
            <p:ph idx="1"/>
          </p:nvPr>
        </p:nvSpPr>
        <p:spPr>
          <a:xfrm>
            <a:off x="646110" y="2340877"/>
            <a:ext cx="11214195" cy="3201662"/>
          </a:xfrm>
        </p:spPr>
        <p:txBody>
          <a:bodyPr>
            <a:normAutofit/>
          </a:bodyPr>
          <a:lstStyle/>
          <a:p>
            <a:pPr>
              <a:buFont typeface="Wingdings" panose="05000000000000000000" pitchFamily="2" charset="2"/>
              <a:buChar char="v"/>
            </a:pPr>
            <a:endParaRPr lang="en-US" sz="2400" dirty="0" smtClean="0">
              <a:latin typeface="Söhne"/>
            </a:endParaRPr>
          </a:p>
          <a:p>
            <a:pPr marL="0" indent="0">
              <a:buNone/>
            </a:pPr>
            <a:r>
              <a:rPr lang="en-US" sz="2400" dirty="0" err="1" smtClean="0">
                <a:latin typeface="Söhne"/>
              </a:rPr>
              <a:t>Wisabi</a:t>
            </a:r>
            <a:r>
              <a:rPr lang="en-US" sz="2400" dirty="0" smtClean="0">
                <a:latin typeface="Söhne"/>
              </a:rPr>
              <a:t> </a:t>
            </a:r>
            <a:r>
              <a:rPr lang="en-US" sz="2400" dirty="0" smtClean="0">
                <a:latin typeface="Söhne"/>
              </a:rPr>
              <a:t>Bank(Fictitious), </a:t>
            </a:r>
            <a:r>
              <a:rPr lang="en-US" sz="2400" dirty="0">
                <a:latin typeface="Söhne"/>
              </a:rPr>
              <a:t>a prominent financial institution operating in Nigeria, aims to enhance customer experience and optimize operational </a:t>
            </a:r>
            <a:r>
              <a:rPr lang="en-US" sz="2400" dirty="0" smtClean="0">
                <a:latin typeface="Söhne"/>
              </a:rPr>
              <a:t>efficiency with its ATM. </a:t>
            </a:r>
            <a:r>
              <a:rPr lang="en-US" sz="2400" dirty="0">
                <a:latin typeface="Söhne"/>
              </a:rPr>
              <a:t>To achieve this goal, the bank has engaged </a:t>
            </a:r>
            <a:r>
              <a:rPr lang="en-US" sz="2400" dirty="0" smtClean="0">
                <a:latin typeface="Söhne"/>
              </a:rPr>
              <a:t>you as an </a:t>
            </a:r>
            <a:r>
              <a:rPr lang="en-US" sz="2400" dirty="0">
                <a:latin typeface="Söhne"/>
              </a:rPr>
              <a:t>external consultant to conduct a data analytics project focused on analyzing its ATM transactions data. The project aims to uncover insights and provide actionable recommendations to improve customer experience and operational efficiency across its </a:t>
            </a:r>
            <a:r>
              <a:rPr lang="en-US" sz="2400" dirty="0" smtClean="0">
                <a:latin typeface="Söhne"/>
              </a:rPr>
              <a:t>branches.</a:t>
            </a:r>
            <a:endParaRPr lang="en-US" sz="2400" dirty="0"/>
          </a:p>
        </p:txBody>
      </p:sp>
      <p:sp>
        <p:nvSpPr>
          <p:cNvPr id="4" name="Rectangle 3"/>
          <p:cNvSpPr/>
          <p:nvPr/>
        </p:nvSpPr>
        <p:spPr>
          <a:xfrm>
            <a:off x="646111" y="569079"/>
            <a:ext cx="9747140" cy="707886"/>
          </a:xfrm>
          <a:prstGeom prst="rect">
            <a:avLst/>
          </a:prstGeom>
        </p:spPr>
        <p:txBody>
          <a:bodyPr wrap="square">
            <a:spAutoFit/>
          </a:bodyPr>
          <a:lstStyle/>
          <a:p>
            <a:pPr marL="571500" indent="-571500">
              <a:buClr>
                <a:schemeClr val="accent1"/>
              </a:buClr>
              <a:buFont typeface="Wingdings" panose="05000000000000000000" pitchFamily="2" charset="2"/>
              <a:buChar char="q"/>
            </a:pPr>
            <a:r>
              <a:rPr lang="en-US" sz="4000" dirty="0" smtClean="0"/>
              <a:t>1.</a:t>
            </a:r>
            <a:r>
              <a:rPr lang="en-US" sz="4000" u="sng" dirty="0" smtClean="0"/>
              <a:t>Business Understanding</a:t>
            </a:r>
            <a:endParaRPr lang="en-US" sz="4000" u="sng" dirty="0"/>
          </a:p>
        </p:txBody>
      </p:sp>
    </p:spTree>
    <p:extLst>
      <p:ext uri="{BB962C8B-B14F-4D97-AF65-F5344CB8AC3E}">
        <p14:creationId xmlns:p14="http://schemas.microsoft.com/office/powerpoint/2010/main" val="21884632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096662"/>
            <a:ext cx="9404723" cy="680623"/>
          </a:xfrm>
        </p:spPr>
        <p:txBody>
          <a:bodyPr/>
          <a:lstStyle/>
          <a:p>
            <a:pPr marL="457200" indent="-457200">
              <a:buClr>
                <a:schemeClr val="accent1"/>
              </a:buClr>
              <a:buFont typeface="Wingdings" panose="05000000000000000000" pitchFamily="2" charset="2"/>
              <a:buChar char="Ø"/>
            </a:pPr>
            <a:r>
              <a:rPr lang="en-US" sz="3200" dirty="0" smtClean="0">
                <a:solidFill>
                  <a:schemeClr val="tx1"/>
                </a:solidFill>
              </a:rPr>
              <a:t>Objective:</a:t>
            </a:r>
            <a:endParaRPr lang="en-US" sz="3200" dirty="0">
              <a:solidFill>
                <a:schemeClr val="tx1"/>
              </a:solidFill>
            </a:endParaRPr>
          </a:p>
        </p:txBody>
      </p:sp>
      <p:sp>
        <p:nvSpPr>
          <p:cNvPr id="3" name="Content Placeholder 2"/>
          <p:cNvSpPr>
            <a:spLocks noGrp="1"/>
          </p:cNvSpPr>
          <p:nvPr>
            <p:ph idx="1"/>
          </p:nvPr>
        </p:nvSpPr>
        <p:spPr>
          <a:xfrm>
            <a:off x="646111" y="1937008"/>
            <a:ext cx="10828965" cy="4195481"/>
          </a:xfrm>
        </p:spPr>
        <p:txBody>
          <a:bodyPr>
            <a:normAutofit/>
          </a:bodyPr>
          <a:lstStyle/>
          <a:p>
            <a:pPr>
              <a:buFont typeface="Wingdings" panose="05000000000000000000" pitchFamily="2" charset="2"/>
              <a:buChar char="§"/>
            </a:pPr>
            <a:r>
              <a:rPr lang="en-US" sz="2400" dirty="0">
                <a:latin typeface="Söhne"/>
              </a:rPr>
              <a:t>The objective of this project is to analyze </a:t>
            </a:r>
            <a:r>
              <a:rPr lang="en-US" sz="2400" dirty="0" err="1">
                <a:latin typeface="Söhne"/>
              </a:rPr>
              <a:t>Wisabi</a:t>
            </a:r>
            <a:r>
              <a:rPr lang="en-US" sz="2400" dirty="0">
                <a:latin typeface="Söhne"/>
              </a:rPr>
              <a:t> Bank's customer demographics, transaction patterns across various locations, popular ATM services, and usage trends. The project aims to identify potential growth opportunities based on customer needs and transaction patterns, as well as optimize the bank's operations by pinpointing areas for improved efficiency</a:t>
            </a:r>
            <a:r>
              <a:rPr lang="en-US" sz="2400" dirty="0" smtClean="0">
                <a:latin typeface="Söhne"/>
              </a:rPr>
              <a:t>.</a:t>
            </a:r>
          </a:p>
          <a:p>
            <a:pPr marL="0" indent="0">
              <a:buNone/>
            </a:pPr>
            <a:r>
              <a:rPr lang="en-US" sz="2400" dirty="0" smtClean="0">
                <a:latin typeface="Söhne"/>
              </a:rPr>
              <a:t> </a:t>
            </a:r>
            <a:endParaRPr lang="en-US" sz="2400" dirty="0">
              <a:latin typeface="Söhne"/>
            </a:endParaRPr>
          </a:p>
          <a:p>
            <a:pPr>
              <a:buFont typeface="Wingdings" panose="05000000000000000000" pitchFamily="2" charset="2"/>
              <a:buChar char="§"/>
            </a:pPr>
            <a:r>
              <a:rPr lang="en-US" sz="2400" dirty="0">
                <a:latin typeface="Söhne"/>
              </a:rPr>
              <a:t>The analysis and visualizations produced using Power BI will provide valuable insights and actionable recommendations to enhance </a:t>
            </a:r>
            <a:r>
              <a:rPr lang="en-US" sz="2400" dirty="0" err="1">
                <a:latin typeface="Söhne"/>
              </a:rPr>
              <a:t>Wisabi</a:t>
            </a:r>
            <a:r>
              <a:rPr lang="en-US" sz="2400" dirty="0">
                <a:latin typeface="Söhne"/>
              </a:rPr>
              <a:t> Bank's services and operations.</a:t>
            </a:r>
            <a:endParaRPr lang="en-US" sz="2400" dirty="0"/>
          </a:p>
        </p:txBody>
      </p:sp>
    </p:spTree>
    <p:extLst>
      <p:ext uri="{BB962C8B-B14F-4D97-AF65-F5344CB8AC3E}">
        <p14:creationId xmlns:p14="http://schemas.microsoft.com/office/powerpoint/2010/main" val="17935252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233" y="246656"/>
            <a:ext cx="9404723" cy="745017"/>
          </a:xfrm>
        </p:spPr>
        <p:txBody>
          <a:bodyPr/>
          <a:lstStyle/>
          <a:p>
            <a:pPr marL="571500" indent="-571500">
              <a:buClr>
                <a:schemeClr val="accent1"/>
              </a:buClr>
              <a:buFont typeface="Wingdings" panose="05000000000000000000" pitchFamily="2" charset="2"/>
              <a:buChar char="q"/>
            </a:pPr>
            <a:r>
              <a:rPr lang="en-US" dirty="0" smtClean="0">
                <a:solidFill>
                  <a:schemeClr val="tx1"/>
                </a:solidFill>
              </a:rPr>
              <a:t>2.</a:t>
            </a:r>
            <a:r>
              <a:rPr lang="en-US" u="sng" dirty="0" smtClean="0">
                <a:solidFill>
                  <a:schemeClr val="tx1"/>
                </a:solidFill>
              </a:rPr>
              <a:t>Data Understanding</a:t>
            </a:r>
            <a:endParaRPr lang="en-US" u="sng" dirty="0">
              <a:solidFill>
                <a:schemeClr val="tx1"/>
              </a:solidFill>
            </a:endParaRPr>
          </a:p>
        </p:txBody>
      </p:sp>
      <p:sp>
        <p:nvSpPr>
          <p:cNvPr id="3" name="Content Placeholder 2"/>
          <p:cNvSpPr>
            <a:spLocks noGrp="1"/>
          </p:cNvSpPr>
          <p:nvPr>
            <p:ph idx="1"/>
          </p:nvPr>
        </p:nvSpPr>
        <p:spPr>
          <a:xfrm>
            <a:off x="180304" y="1146220"/>
            <a:ext cx="11505190" cy="5241701"/>
          </a:xfrm>
        </p:spPr>
        <p:txBody>
          <a:bodyPr/>
          <a:lstStyle/>
          <a:p>
            <a:pPr lvl="1">
              <a:buFont typeface="Wingdings" panose="05000000000000000000" pitchFamily="2" charset="2"/>
              <a:buChar char="Ø"/>
            </a:pPr>
            <a:r>
              <a:rPr lang="en-US" sz="3200" dirty="0" smtClean="0"/>
              <a:t>Data Collection	:</a:t>
            </a:r>
          </a:p>
          <a:p>
            <a:pPr marL="457200" lvl="1" indent="0">
              <a:buNone/>
            </a:pPr>
            <a:r>
              <a:rPr lang="en-US" sz="2000" dirty="0"/>
              <a:t>Typically, clients are responsible for providing the data for analysis in such scenarios. However, for the purpose of this project, the data is obtained from a designated Google Drive repository belonging to a data analyst trainer. This arrangement has been established to facilitate the learning </a:t>
            </a:r>
            <a:r>
              <a:rPr lang="en-US" sz="2000" dirty="0" smtClean="0"/>
              <a:t>process. The link for this project folder is provided at the end of this report.</a:t>
            </a:r>
            <a:endParaRPr lang="en-US" sz="2000" dirty="0"/>
          </a:p>
          <a:p>
            <a:pPr lvl="1">
              <a:buFont typeface="Wingdings" panose="05000000000000000000" pitchFamily="2" charset="2"/>
              <a:buChar char="Ø"/>
            </a:pPr>
            <a:r>
              <a:rPr lang="en-US" sz="3200" dirty="0" smtClean="0"/>
              <a:t>Meta </a:t>
            </a:r>
            <a:r>
              <a:rPr lang="en-US" sz="3200" dirty="0"/>
              <a:t>data</a:t>
            </a:r>
            <a:r>
              <a:rPr lang="en-US" sz="3200" dirty="0" smtClean="0"/>
              <a:t>: (5 Dimension &amp; 5 Fact </a:t>
            </a:r>
            <a:r>
              <a:rPr lang="en-US" sz="3200" dirty="0" smtClean="0"/>
              <a:t>tables</a:t>
            </a:r>
            <a:r>
              <a:rPr lang="en-US" sz="3200" dirty="0" smtClean="0"/>
              <a:t>):</a:t>
            </a:r>
            <a:r>
              <a:rPr lang="en-US" sz="3200" dirty="0" smtClean="0"/>
              <a:t> </a:t>
            </a:r>
            <a:endParaRPr lang="en-US" sz="3200" dirty="0" smtClean="0"/>
          </a:p>
          <a:p>
            <a:pPr marL="457200" lvl="1" indent="0">
              <a:buNone/>
            </a:pPr>
            <a:endParaRPr lang="en-US" sz="3200" dirty="0" smtClean="0"/>
          </a:p>
          <a:p>
            <a:pPr marL="457200" lvl="1" indent="0">
              <a:buNone/>
            </a:pPr>
            <a:endParaRPr lang="en-US" sz="3200" dirty="0"/>
          </a:p>
        </p:txBody>
      </p:sp>
      <p:graphicFrame>
        <p:nvGraphicFramePr>
          <p:cNvPr id="4" name="Table 3"/>
          <p:cNvGraphicFramePr>
            <a:graphicFrameLocks noGrp="1"/>
          </p:cNvGraphicFramePr>
          <p:nvPr>
            <p:extLst>
              <p:ext uri="{D42A27DB-BD31-4B8C-83A1-F6EECF244321}">
                <p14:modId xmlns:p14="http://schemas.microsoft.com/office/powerpoint/2010/main" val="2933132591"/>
              </p:ext>
            </p:extLst>
          </p:nvPr>
        </p:nvGraphicFramePr>
        <p:xfrm>
          <a:off x="740809" y="4174500"/>
          <a:ext cx="11213625" cy="1850350"/>
        </p:xfrm>
        <a:graphic>
          <a:graphicData uri="http://schemas.openxmlformats.org/drawingml/2006/table">
            <a:tbl>
              <a:tblPr/>
              <a:tblGrid>
                <a:gridCol w="2282803"/>
                <a:gridCol w="8930822"/>
              </a:tblGrid>
              <a:tr h="370070">
                <a:tc>
                  <a:txBody>
                    <a:bodyPr/>
                    <a:lstStyle/>
                    <a:p>
                      <a:pPr algn="ctr" fontAlgn="b"/>
                      <a:r>
                        <a:rPr lang="en-US" sz="1600" b="1" i="0" u="none" strike="noStrike" dirty="0">
                          <a:solidFill>
                            <a:schemeClr val="tx1"/>
                          </a:solidFill>
                          <a:effectLst/>
                          <a:latin typeface="Segoe UI" panose="020B0502040204020203" pitchFamily="34" charset="0"/>
                        </a:rPr>
                        <a:t>Column Name</a:t>
                      </a:r>
                    </a:p>
                  </a:txBody>
                  <a:tcPr marL="9525" marR="9525" marT="9525" marB="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c>
                  <a:txBody>
                    <a:bodyPr/>
                    <a:lstStyle/>
                    <a:p>
                      <a:pPr algn="ctr" fontAlgn="b"/>
                      <a:r>
                        <a:rPr lang="en-US" sz="1600" b="1" i="0" u="none" strike="noStrike" dirty="0">
                          <a:solidFill>
                            <a:schemeClr val="tx1"/>
                          </a:solidFill>
                          <a:effectLst/>
                          <a:latin typeface="Segoe UI" panose="020B0502040204020203" pitchFamily="34" charset="0"/>
                        </a:rPr>
                        <a:t>Description</a:t>
                      </a:r>
                    </a:p>
                  </a:txBody>
                  <a:tcPr marL="9525" marR="9525" marT="9525" marB="0"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370070">
                <a:tc>
                  <a:txBody>
                    <a:bodyPr/>
                    <a:lstStyle/>
                    <a:p>
                      <a:pPr algn="l" fontAlgn="ctr"/>
                      <a:r>
                        <a:rPr lang="en-US" sz="1600" b="0" i="0" u="none" strike="noStrike" dirty="0" err="1">
                          <a:solidFill>
                            <a:schemeClr val="tx1"/>
                          </a:solidFill>
                          <a:effectLst/>
                          <a:latin typeface="Segoe UI" panose="020B0502040204020203" pitchFamily="34" charset="0"/>
                        </a:rPr>
                        <a:t>TransactionID</a:t>
                      </a:r>
                      <a:endParaRPr lang="en-US" sz="1600" b="0" i="0" u="none" strike="noStrike" dirty="0">
                        <a:solidFill>
                          <a:schemeClr val="tx1"/>
                        </a:solidFill>
                        <a:effectLst/>
                        <a:latin typeface="Segoe UI" panose="020B0502040204020203" pitchFamily="34" charset="0"/>
                      </a:endParaRPr>
                    </a:p>
                  </a:txBody>
                  <a:tcPr marL="9525" marR="9525" marT="9525"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tx1">
                        <a:lumMod val="50000"/>
                      </a:schemeClr>
                    </a:solidFill>
                  </a:tcPr>
                </a:tc>
                <a:tc>
                  <a:txBody>
                    <a:bodyPr/>
                    <a:lstStyle/>
                    <a:p>
                      <a:pPr algn="l" fontAlgn="ctr"/>
                      <a:r>
                        <a:rPr lang="en-US" sz="1600" b="0" i="0" u="none" strike="noStrike" dirty="0">
                          <a:solidFill>
                            <a:schemeClr val="tx1"/>
                          </a:solidFill>
                          <a:effectLst/>
                          <a:latin typeface="Segoe UI" panose="020B0502040204020203" pitchFamily="34" charset="0"/>
                        </a:rPr>
                        <a:t>Unique identifier for each transaction in the database</a:t>
                      </a:r>
                    </a:p>
                  </a:txBody>
                  <a:tcPr marL="9525" marR="9525" marT="9525"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370070">
                <a:tc>
                  <a:txBody>
                    <a:bodyPr/>
                    <a:lstStyle/>
                    <a:p>
                      <a:pPr algn="l" fontAlgn="ctr"/>
                      <a:r>
                        <a:rPr lang="en-US" sz="1600" b="0" i="0" u="none" strike="noStrike" dirty="0" err="1">
                          <a:solidFill>
                            <a:schemeClr val="tx1"/>
                          </a:solidFill>
                          <a:effectLst/>
                          <a:latin typeface="Segoe UI" panose="020B0502040204020203" pitchFamily="34" charset="0"/>
                        </a:rPr>
                        <a:t>TransactionStartDatetime</a:t>
                      </a:r>
                      <a:endParaRPr lang="en-US" sz="1600" b="0" i="0" u="none" strike="noStrike" dirty="0">
                        <a:solidFill>
                          <a:schemeClr val="tx1"/>
                        </a:solidFill>
                        <a:effectLst/>
                        <a:latin typeface="Segoe UI" panose="020B0502040204020203" pitchFamily="34" charset="0"/>
                      </a:endParaRPr>
                    </a:p>
                  </a:txBody>
                  <a:tcPr marL="9525" marR="9525" marT="9525"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tx1">
                        <a:lumMod val="50000"/>
                      </a:schemeClr>
                    </a:solidFill>
                  </a:tcPr>
                </a:tc>
                <a:tc>
                  <a:txBody>
                    <a:bodyPr/>
                    <a:lstStyle/>
                    <a:p>
                      <a:pPr algn="l" fontAlgn="ctr"/>
                      <a:r>
                        <a:rPr lang="en-US" sz="1600" b="0" i="0" u="none" strike="noStrike" dirty="0" err="1">
                          <a:solidFill>
                            <a:schemeClr val="tx1"/>
                          </a:solidFill>
                          <a:effectLst/>
                          <a:latin typeface="Segoe UI" panose="020B0502040204020203" pitchFamily="34" charset="0"/>
                        </a:rPr>
                        <a:t>Datetime</a:t>
                      </a:r>
                      <a:r>
                        <a:rPr lang="en-US" sz="1600" b="0" i="0" u="none" strike="noStrike" dirty="0">
                          <a:solidFill>
                            <a:schemeClr val="tx1"/>
                          </a:solidFill>
                          <a:effectLst/>
                          <a:latin typeface="Segoe UI" panose="020B0502040204020203" pitchFamily="34" charset="0"/>
                        </a:rPr>
                        <a:t> when the transaction started</a:t>
                      </a:r>
                    </a:p>
                  </a:txBody>
                  <a:tcPr marL="9525" marR="9525" marT="9525"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370070">
                <a:tc>
                  <a:txBody>
                    <a:bodyPr/>
                    <a:lstStyle/>
                    <a:p>
                      <a:pPr algn="l" fontAlgn="ctr"/>
                      <a:r>
                        <a:rPr lang="en-US" sz="1600" b="0" i="0" u="none" strike="noStrike" dirty="0" err="1">
                          <a:solidFill>
                            <a:schemeClr val="tx1"/>
                          </a:solidFill>
                          <a:effectLst/>
                          <a:latin typeface="Segoe UI" panose="020B0502040204020203" pitchFamily="34" charset="0"/>
                        </a:rPr>
                        <a:t>TransactionEndDatetime</a:t>
                      </a:r>
                      <a:endParaRPr lang="en-US" sz="1600" b="0" i="0" u="none" strike="noStrike" dirty="0">
                        <a:solidFill>
                          <a:schemeClr val="tx1"/>
                        </a:solidFill>
                        <a:effectLst/>
                        <a:latin typeface="Segoe UI" panose="020B0502040204020203" pitchFamily="34" charset="0"/>
                      </a:endParaRPr>
                    </a:p>
                  </a:txBody>
                  <a:tcPr marL="9525" marR="9525" marT="9525"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tx1">
                        <a:lumMod val="50000"/>
                      </a:schemeClr>
                    </a:solidFill>
                  </a:tcPr>
                </a:tc>
                <a:tc>
                  <a:txBody>
                    <a:bodyPr/>
                    <a:lstStyle/>
                    <a:p>
                      <a:pPr algn="l" fontAlgn="ctr"/>
                      <a:r>
                        <a:rPr lang="en-US" sz="1600" b="0" i="0" u="none" strike="noStrike" dirty="0" err="1">
                          <a:solidFill>
                            <a:schemeClr val="tx1"/>
                          </a:solidFill>
                          <a:effectLst/>
                          <a:latin typeface="Segoe UI" panose="020B0502040204020203" pitchFamily="34" charset="0"/>
                        </a:rPr>
                        <a:t>Datetime</a:t>
                      </a:r>
                      <a:r>
                        <a:rPr lang="en-US" sz="1600" b="0" i="0" u="none" strike="noStrike" dirty="0">
                          <a:solidFill>
                            <a:schemeClr val="tx1"/>
                          </a:solidFill>
                          <a:effectLst/>
                          <a:latin typeface="Segoe UI" panose="020B0502040204020203" pitchFamily="34" charset="0"/>
                        </a:rPr>
                        <a:t> when the transaction was completed</a:t>
                      </a:r>
                    </a:p>
                  </a:txBody>
                  <a:tcPr marL="9525" marR="9525" marT="9525"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r h="370070">
                <a:tc>
                  <a:txBody>
                    <a:bodyPr/>
                    <a:lstStyle/>
                    <a:p>
                      <a:pPr algn="l" fontAlgn="ctr"/>
                      <a:r>
                        <a:rPr lang="en-US" sz="1600" b="0" i="0" u="none" strike="noStrike" dirty="0">
                          <a:solidFill>
                            <a:schemeClr val="tx1"/>
                          </a:solidFill>
                          <a:effectLst/>
                          <a:latin typeface="Segoe UI" panose="020B0502040204020203" pitchFamily="34" charset="0"/>
                        </a:rPr>
                        <a:t>Cardholder ID</a:t>
                      </a:r>
                    </a:p>
                  </a:txBody>
                  <a:tcPr marL="9525" marR="9525" marT="9525"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tx1">
                        <a:lumMod val="50000"/>
                      </a:schemeClr>
                    </a:solidFill>
                  </a:tcPr>
                </a:tc>
                <a:tc>
                  <a:txBody>
                    <a:bodyPr/>
                    <a:lstStyle/>
                    <a:p>
                      <a:pPr algn="l" fontAlgn="ctr"/>
                      <a:r>
                        <a:rPr lang="en-US" sz="1600" b="0" i="0" u="none" strike="noStrike" dirty="0">
                          <a:solidFill>
                            <a:schemeClr val="tx1"/>
                          </a:solidFill>
                          <a:effectLst/>
                          <a:latin typeface="Segoe UI" panose="020B0502040204020203" pitchFamily="34" charset="0"/>
                        </a:rPr>
                        <a:t>Unique identifier for the cardholder performing the transaction</a:t>
                      </a:r>
                    </a:p>
                  </a:txBody>
                  <a:tcPr marL="9525" marR="9525" marT="9525" marB="0" anchor="ctr">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167108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540384238"/>
              </p:ext>
            </p:extLst>
          </p:nvPr>
        </p:nvGraphicFramePr>
        <p:xfrm>
          <a:off x="271104" y="253837"/>
          <a:ext cx="11628974" cy="6409015"/>
        </p:xfrm>
        <a:graphic>
          <a:graphicData uri="http://schemas.openxmlformats.org/drawingml/2006/table">
            <a:tbl>
              <a:tblPr>
                <a:tableStyleId>{5C22544A-7EE6-4342-B048-85BDC9FD1C3A}</a:tableStyleId>
              </a:tblPr>
              <a:tblGrid>
                <a:gridCol w="2199713"/>
                <a:gridCol w="9429261"/>
              </a:tblGrid>
              <a:tr h="372887">
                <a:tc>
                  <a:txBody>
                    <a:bodyPr/>
                    <a:lstStyle/>
                    <a:p>
                      <a:pPr algn="l" fontAlgn="ctr"/>
                      <a:r>
                        <a:rPr lang="en-US" sz="1600" u="none" strike="noStrike" dirty="0">
                          <a:solidFill>
                            <a:schemeClr val="tx1"/>
                          </a:solidFill>
                          <a:effectLst/>
                        </a:rPr>
                        <a:t>Location ID</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tx1">
                        <a:lumMod val="50000"/>
                      </a:schemeClr>
                    </a:solidFill>
                  </a:tcPr>
                </a:tc>
                <a:tc>
                  <a:txBody>
                    <a:bodyPr/>
                    <a:lstStyle/>
                    <a:p>
                      <a:pPr algn="l" fontAlgn="ctr"/>
                      <a:r>
                        <a:rPr lang="en-US" sz="1600" u="none" strike="noStrike" dirty="0">
                          <a:solidFill>
                            <a:schemeClr val="tx1"/>
                          </a:solidFill>
                          <a:effectLst/>
                        </a:rPr>
                        <a:t>Unique identifier for the location of the ATM where the transaction occurred</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425467">
                <a:tc>
                  <a:txBody>
                    <a:bodyPr/>
                    <a:lstStyle/>
                    <a:p>
                      <a:pPr algn="l" fontAlgn="ctr"/>
                      <a:r>
                        <a:rPr lang="en-US" sz="1600" u="none" strike="noStrike" dirty="0">
                          <a:solidFill>
                            <a:schemeClr val="tx1"/>
                          </a:solidFill>
                          <a:effectLst/>
                        </a:rPr>
                        <a:t>Transaction Type ID</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tx1">
                        <a:lumMod val="50000"/>
                      </a:schemeClr>
                    </a:solidFill>
                  </a:tcPr>
                </a:tc>
                <a:tc>
                  <a:txBody>
                    <a:bodyPr/>
                    <a:lstStyle/>
                    <a:p>
                      <a:pPr algn="l" fontAlgn="ctr"/>
                      <a:r>
                        <a:rPr lang="en-US" sz="1600" u="none" strike="noStrike" dirty="0">
                          <a:solidFill>
                            <a:schemeClr val="tx1"/>
                          </a:solidFill>
                          <a:effectLst/>
                        </a:rPr>
                        <a:t>Unique identifier for the type of transaction that was performed (e.g., withdrawal, </a:t>
                      </a:r>
                      <a:r>
                        <a:rPr lang="en-US" sz="1600" u="none" strike="noStrike" dirty="0" smtClean="0">
                          <a:solidFill>
                            <a:schemeClr val="tx1"/>
                          </a:solidFill>
                          <a:effectLst/>
                        </a:rPr>
                        <a:t>             savings</a:t>
                      </a:r>
                      <a:r>
                        <a:rPr lang="en-US" sz="1600" u="none" strike="noStrike" dirty="0">
                          <a:solidFill>
                            <a:schemeClr val="tx1"/>
                          </a:solidFill>
                          <a:effectLst/>
                        </a:rPr>
                        <a:t>, balance enquiry, transfer)</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318505">
                <a:tc>
                  <a:txBody>
                    <a:bodyPr/>
                    <a:lstStyle/>
                    <a:p>
                      <a:pPr algn="l" fontAlgn="ctr"/>
                      <a:r>
                        <a:rPr lang="en-US" sz="1600" u="none" strike="noStrike" dirty="0">
                          <a:solidFill>
                            <a:schemeClr val="tx1"/>
                          </a:solidFill>
                          <a:effectLst/>
                        </a:rPr>
                        <a:t>Transaction Amount</a:t>
                      </a:r>
                      <a:endParaRPr lang="en-US" sz="1600" b="0" i="0" u="none" strike="noStrike" dirty="0">
                        <a:solidFill>
                          <a:schemeClr val="tx1"/>
                        </a:solidFill>
                        <a:effectLst/>
                        <a:latin typeface="Segoe UI" panose="020B0502040204020203" pitchFamily="34" charset="0"/>
                      </a:endParaRPr>
                    </a:p>
                  </a:txBody>
                  <a:tcPr marL="9525" marR="9525" marT="9525" marB="0" anchor="ctr">
                    <a:lnB w="12700" cap="flat" cmpd="sng" algn="ctr">
                      <a:solidFill>
                        <a:schemeClr val="tx1"/>
                      </a:solidFill>
                      <a:prstDash val="solid"/>
                      <a:round/>
                      <a:headEnd type="none" w="med" len="med"/>
                      <a:tailEnd type="none" w="med" len="med"/>
                    </a:lnB>
                    <a:solidFill>
                      <a:schemeClr val="tx1">
                        <a:lumMod val="50000"/>
                      </a:schemeClr>
                    </a:solidFill>
                  </a:tcPr>
                </a:tc>
                <a:tc>
                  <a:txBody>
                    <a:bodyPr/>
                    <a:lstStyle/>
                    <a:p>
                      <a:pPr algn="l" fontAlgn="ctr"/>
                      <a:r>
                        <a:rPr lang="en-US" sz="1600" u="none" strike="noStrike" dirty="0">
                          <a:solidFill>
                            <a:schemeClr val="tx1"/>
                          </a:solidFill>
                          <a:effectLst/>
                        </a:rPr>
                        <a:t>Amount of money involved in the transaction</a:t>
                      </a:r>
                      <a:endParaRPr lang="en-US" sz="1600" b="0" i="0" u="none" strike="noStrike" dirty="0">
                        <a:solidFill>
                          <a:schemeClr val="tx1"/>
                        </a:solidFill>
                        <a:effectLst/>
                        <a:latin typeface="Segoe UI" panose="020B0502040204020203" pitchFamily="34" charset="0"/>
                      </a:endParaRPr>
                    </a:p>
                  </a:txBody>
                  <a:tcPr marL="9525" marR="9525" marT="9525" marB="0" anchor="ctr">
                    <a:lnB w="12700" cap="flat" cmpd="sng" algn="ctr">
                      <a:solidFill>
                        <a:schemeClr val="tx1"/>
                      </a:solidFill>
                      <a:prstDash val="solid"/>
                      <a:round/>
                      <a:headEnd type="none" w="med" len="med"/>
                      <a:tailEnd type="none" w="med" len="med"/>
                    </a:lnB>
                    <a:noFill/>
                  </a:tcPr>
                </a:tc>
              </a:tr>
              <a:tr h="372887">
                <a:tc>
                  <a:txBody>
                    <a:bodyPr/>
                    <a:lstStyle/>
                    <a:p>
                      <a:pPr algn="l" fontAlgn="ctr"/>
                      <a:r>
                        <a:rPr lang="en-US" sz="1600" u="none" strike="noStrike" dirty="0">
                          <a:solidFill>
                            <a:schemeClr val="tx1"/>
                          </a:solidFill>
                          <a:effectLst/>
                        </a:rPr>
                        <a:t>Location ID</a:t>
                      </a:r>
                      <a:endParaRPr lang="en-US" sz="1600" b="0" i="0" u="none" strike="noStrike" dirty="0">
                        <a:solidFill>
                          <a:schemeClr val="tx1"/>
                        </a:solidFill>
                        <a:effectLst/>
                        <a:latin typeface="Segoe UI" panose="020B0502040204020203" pitchFamily="34" charset="0"/>
                      </a:endParaRPr>
                    </a:p>
                  </a:txBody>
                  <a:tcPr marL="9525" marR="9525" marT="9525" marB="0" anchor="ctr">
                    <a:lnT w="12700" cap="flat" cmpd="sng" algn="ctr">
                      <a:solidFill>
                        <a:schemeClr val="tx1"/>
                      </a:solidFill>
                      <a:prstDash val="solid"/>
                      <a:round/>
                      <a:headEnd type="none" w="med" len="med"/>
                      <a:tailEnd type="none" w="med" len="med"/>
                    </a:lnT>
                    <a:solidFill>
                      <a:schemeClr val="bg2">
                        <a:lumMod val="60000"/>
                        <a:lumOff val="40000"/>
                      </a:schemeClr>
                    </a:solidFill>
                  </a:tcPr>
                </a:tc>
                <a:tc>
                  <a:txBody>
                    <a:bodyPr/>
                    <a:lstStyle/>
                    <a:p>
                      <a:pPr algn="l" fontAlgn="ctr"/>
                      <a:r>
                        <a:rPr lang="en-US" sz="1600" u="none" strike="noStrike" dirty="0">
                          <a:solidFill>
                            <a:schemeClr val="tx1"/>
                          </a:solidFill>
                          <a:effectLst/>
                        </a:rPr>
                        <a:t>Unique identifier for the ATM location</a:t>
                      </a:r>
                      <a:endParaRPr lang="en-US" sz="1600" b="0" i="0" u="none" strike="noStrike" dirty="0">
                        <a:solidFill>
                          <a:schemeClr val="tx1"/>
                        </a:solidFill>
                        <a:effectLst/>
                        <a:latin typeface="Segoe UI" panose="020B0502040204020203" pitchFamily="34" charset="0"/>
                      </a:endParaRPr>
                    </a:p>
                  </a:txBody>
                  <a:tcPr marL="9525" marR="9525" marT="9525" marB="0" anchor="ctr">
                    <a:lnT w="12700" cap="flat" cmpd="sng" algn="ctr">
                      <a:solidFill>
                        <a:schemeClr val="tx1"/>
                      </a:solidFill>
                      <a:prstDash val="solid"/>
                      <a:round/>
                      <a:headEnd type="none" w="med" len="med"/>
                      <a:tailEnd type="none" w="med" len="med"/>
                    </a:lnT>
                    <a:noFill/>
                  </a:tcPr>
                </a:tc>
              </a:tr>
              <a:tr h="372887">
                <a:tc>
                  <a:txBody>
                    <a:bodyPr/>
                    <a:lstStyle/>
                    <a:p>
                      <a:pPr algn="l" fontAlgn="ctr"/>
                      <a:r>
                        <a:rPr lang="en-US" sz="1600" u="none" strike="noStrike" dirty="0">
                          <a:solidFill>
                            <a:schemeClr val="tx1"/>
                          </a:solidFill>
                          <a:effectLst/>
                        </a:rPr>
                        <a:t>Location Name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bg2">
                        <a:lumMod val="60000"/>
                        <a:lumOff val="40000"/>
                      </a:schemeClr>
                    </a:solidFill>
                  </a:tcPr>
                </a:tc>
                <a:tc>
                  <a:txBody>
                    <a:bodyPr/>
                    <a:lstStyle/>
                    <a:p>
                      <a:pPr algn="l" fontAlgn="ctr"/>
                      <a:r>
                        <a:rPr lang="en-US" sz="1600" u="none" strike="noStrike" dirty="0">
                          <a:solidFill>
                            <a:schemeClr val="tx1"/>
                          </a:solidFill>
                          <a:effectLst/>
                        </a:rPr>
                        <a:t>Name of the bank branch where the ATM is located</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No of ATMs</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bg2">
                        <a:lumMod val="60000"/>
                        <a:lumOff val="40000"/>
                      </a:schemeClr>
                    </a:solidFill>
                  </a:tcPr>
                </a:tc>
                <a:tc>
                  <a:txBody>
                    <a:bodyPr/>
                    <a:lstStyle/>
                    <a:p>
                      <a:pPr algn="l" fontAlgn="ctr"/>
                      <a:r>
                        <a:rPr lang="en-US" sz="1600" u="none" strike="noStrike">
                          <a:solidFill>
                            <a:schemeClr val="tx1"/>
                          </a:solidFill>
                          <a:effectLst/>
                        </a:rPr>
                        <a:t>Number of ATMs</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City</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bg2">
                        <a:lumMod val="60000"/>
                        <a:lumOff val="40000"/>
                      </a:schemeClr>
                    </a:solidFill>
                  </a:tcPr>
                </a:tc>
                <a:tc>
                  <a:txBody>
                    <a:bodyPr/>
                    <a:lstStyle/>
                    <a:p>
                      <a:pPr algn="l" fontAlgn="ctr"/>
                      <a:r>
                        <a:rPr lang="en-US" sz="1600" u="none" strike="noStrike" dirty="0">
                          <a:solidFill>
                            <a:schemeClr val="tx1"/>
                          </a:solidFill>
                          <a:effectLst/>
                        </a:rPr>
                        <a:t>City in which the ATM is located</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State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bg2">
                        <a:lumMod val="60000"/>
                        <a:lumOff val="40000"/>
                      </a:schemeClr>
                    </a:solidFill>
                  </a:tcPr>
                </a:tc>
                <a:tc>
                  <a:txBody>
                    <a:bodyPr/>
                    <a:lstStyle/>
                    <a:p>
                      <a:pPr algn="l" fontAlgn="ctr"/>
                      <a:r>
                        <a:rPr lang="en-US" sz="1600" u="none" strike="noStrike" dirty="0">
                          <a:solidFill>
                            <a:schemeClr val="tx1"/>
                          </a:solidFill>
                          <a:effectLst/>
                        </a:rPr>
                        <a:t>State in which the ATM is located</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Country</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bg2">
                        <a:lumMod val="60000"/>
                        <a:lumOff val="40000"/>
                      </a:schemeClr>
                    </a:solidFill>
                  </a:tcPr>
                </a:tc>
                <a:tc>
                  <a:txBody>
                    <a:bodyPr/>
                    <a:lstStyle/>
                    <a:p>
                      <a:pPr algn="l" fontAlgn="ctr"/>
                      <a:r>
                        <a:rPr lang="en-US" sz="1600" u="none" strike="noStrike" dirty="0">
                          <a:solidFill>
                            <a:schemeClr val="tx1"/>
                          </a:solidFill>
                          <a:effectLst/>
                        </a:rPr>
                        <a:t>Country in which the ATM is located</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Cardholder ID</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2">
                        <a:lumMod val="75000"/>
                      </a:schemeClr>
                    </a:solidFill>
                  </a:tcPr>
                </a:tc>
                <a:tc>
                  <a:txBody>
                    <a:bodyPr/>
                    <a:lstStyle/>
                    <a:p>
                      <a:pPr algn="l" fontAlgn="ctr"/>
                      <a:r>
                        <a:rPr lang="en-US" sz="1600" u="none" strike="noStrike">
                          <a:solidFill>
                            <a:schemeClr val="tx1"/>
                          </a:solidFill>
                          <a:effectLst/>
                        </a:rPr>
                        <a:t>Unique identifier for the cardholder</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First Name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2">
                        <a:lumMod val="75000"/>
                      </a:schemeClr>
                    </a:solidFill>
                  </a:tcPr>
                </a:tc>
                <a:tc>
                  <a:txBody>
                    <a:bodyPr/>
                    <a:lstStyle/>
                    <a:p>
                      <a:pPr algn="l" fontAlgn="ctr"/>
                      <a:r>
                        <a:rPr lang="en-US" sz="1600" u="none" strike="noStrike">
                          <a:solidFill>
                            <a:schemeClr val="tx1"/>
                          </a:solidFill>
                          <a:effectLst/>
                        </a:rPr>
                        <a:t>First name of the cardholder</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Last Name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2">
                        <a:lumMod val="75000"/>
                      </a:schemeClr>
                    </a:solidFill>
                  </a:tcPr>
                </a:tc>
                <a:tc>
                  <a:txBody>
                    <a:bodyPr/>
                    <a:lstStyle/>
                    <a:p>
                      <a:pPr algn="l" fontAlgn="ctr"/>
                      <a:r>
                        <a:rPr lang="en-US" sz="1600" u="none" strike="noStrike">
                          <a:solidFill>
                            <a:schemeClr val="tx1"/>
                          </a:solidFill>
                          <a:effectLst/>
                        </a:rPr>
                        <a:t>Last name of the cardholder</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Gender</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2">
                        <a:lumMod val="75000"/>
                      </a:schemeClr>
                    </a:solidFill>
                  </a:tcPr>
                </a:tc>
                <a:tc>
                  <a:txBody>
                    <a:bodyPr/>
                    <a:lstStyle/>
                    <a:p>
                      <a:pPr algn="l" fontAlgn="ctr"/>
                      <a:r>
                        <a:rPr lang="en-US" sz="1600" u="none" strike="noStrike">
                          <a:solidFill>
                            <a:schemeClr val="tx1"/>
                          </a:solidFill>
                          <a:effectLst/>
                        </a:rPr>
                        <a:t>Gender of the cardholder (e.g., male, female, other)</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ATM ID</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2">
                        <a:lumMod val="75000"/>
                      </a:schemeClr>
                    </a:solidFill>
                  </a:tcPr>
                </a:tc>
                <a:tc>
                  <a:txBody>
                    <a:bodyPr/>
                    <a:lstStyle/>
                    <a:p>
                      <a:pPr algn="l" fontAlgn="ctr"/>
                      <a:r>
                        <a:rPr lang="en-US" sz="1600" u="none" strike="noStrike" dirty="0">
                          <a:solidFill>
                            <a:schemeClr val="tx1"/>
                          </a:solidFill>
                          <a:effectLst/>
                        </a:rPr>
                        <a:t>Unique identifier for the ATM that the cardholder uses</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Age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2">
                        <a:lumMod val="75000"/>
                      </a:schemeClr>
                    </a:solidFill>
                  </a:tcPr>
                </a:tc>
                <a:tc>
                  <a:txBody>
                    <a:bodyPr/>
                    <a:lstStyle/>
                    <a:p>
                      <a:pPr algn="l" fontAlgn="ctr"/>
                      <a:r>
                        <a:rPr lang="en-US" sz="1600" u="none" strike="noStrike">
                          <a:solidFill>
                            <a:schemeClr val="tx1"/>
                          </a:solidFill>
                          <a:effectLst/>
                        </a:rPr>
                        <a:t>Age of the cardholder</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Occupation</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2">
                        <a:lumMod val="75000"/>
                      </a:schemeClr>
                    </a:solidFill>
                  </a:tcPr>
                </a:tc>
                <a:tc>
                  <a:txBody>
                    <a:bodyPr/>
                    <a:lstStyle/>
                    <a:p>
                      <a:pPr algn="l" fontAlgn="ctr"/>
                      <a:r>
                        <a:rPr lang="en-US" sz="1600" u="none" strike="noStrike" dirty="0">
                          <a:solidFill>
                            <a:schemeClr val="tx1"/>
                          </a:solidFill>
                          <a:effectLst/>
                        </a:rPr>
                        <a:t>Occupation of the cardholder</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372887">
                <a:tc>
                  <a:txBody>
                    <a:bodyPr/>
                    <a:lstStyle/>
                    <a:p>
                      <a:pPr algn="l" fontAlgn="ctr"/>
                      <a:r>
                        <a:rPr lang="en-US" sz="1600" u="none" strike="noStrike" dirty="0">
                          <a:solidFill>
                            <a:schemeClr val="tx1"/>
                          </a:solidFill>
                          <a:effectLst/>
                        </a:rPr>
                        <a:t>Account Type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2">
                        <a:lumMod val="75000"/>
                      </a:schemeClr>
                    </a:solidFill>
                  </a:tcPr>
                </a:tc>
                <a:tc>
                  <a:txBody>
                    <a:bodyPr/>
                    <a:lstStyle/>
                    <a:p>
                      <a:pPr algn="l" fontAlgn="ctr"/>
                      <a:r>
                        <a:rPr lang="en-US" sz="1600" u="none" strike="noStrike" dirty="0">
                          <a:solidFill>
                            <a:schemeClr val="tx1"/>
                          </a:solidFill>
                          <a:effectLst/>
                        </a:rPr>
                        <a:t>Type of account that the cardholder has (e.g., savings, checking, etc.)</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bl>
          </a:graphicData>
        </a:graphic>
      </p:graphicFrame>
    </p:spTree>
    <p:extLst>
      <p:ext uri="{BB962C8B-B14F-4D97-AF65-F5344CB8AC3E}">
        <p14:creationId xmlns:p14="http://schemas.microsoft.com/office/powerpoint/2010/main" val="36645644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57776643"/>
              </p:ext>
            </p:extLst>
          </p:nvPr>
        </p:nvGraphicFramePr>
        <p:xfrm>
          <a:off x="244698" y="244699"/>
          <a:ext cx="11758411" cy="6551157"/>
        </p:xfrm>
        <a:graphic>
          <a:graphicData uri="http://schemas.openxmlformats.org/drawingml/2006/table">
            <a:tbl>
              <a:tblPr>
                <a:tableStyleId>{5C22544A-7EE6-4342-B048-85BDC9FD1C3A}</a:tableStyleId>
              </a:tblPr>
              <a:tblGrid>
                <a:gridCol w="2224197"/>
                <a:gridCol w="9534214"/>
              </a:tblGrid>
              <a:tr h="434903">
                <a:tc>
                  <a:txBody>
                    <a:bodyPr/>
                    <a:lstStyle/>
                    <a:p>
                      <a:pPr algn="l" fontAlgn="ctr"/>
                      <a:r>
                        <a:rPr lang="en-US" sz="1600" u="none" strike="noStrike" dirty="0">
                          <a:solidFill>
                            <a:schemeClr val="tx1"/>
                          </a:solidFill>
                          <a:effectLst/>
                        </a:rPr>
                        <a:t>Is </a:t>
                      </a:r>
                      <a:r>
                        <a:rPr lang="en-US" sz="1600" u="none" strike="noStrike" dirty="0" err="1">
                          <a:solidFill>
                            <a:schemeClr val="tx1"/>
                          </a:solidFill>
                          <a:effectLst/>
                        </a:rPr>
                        <a:t>Wisabi</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2">
                        <a:lumMod val="75000"/>
                      </a:schemeClr>
                    </a:solidFill>
                  </a:tcPr>
                </a:tc>
                <a:tc>
                  <a:txBody>
                    <a:bodyPr/>
                    <a:lstStyle/>
                    <a:p>
                      <a:pPr algn="l" fontAlgn="ctr"/>
                      <a:r>
                        <a:rPr lang="en-US" sz="1600" u="none" strike="noStrike" dirty="0">
                          <a:solidFill>
                            <a:schemeClr val="tx1"/>
                          </a:solidFill>
                          <a:effectLst/>
                        </a:rPr>
                        <a:t>Boolean flag that indicates whether the cardholder is a customer of </a:t>
                      </a:r>
                      <a:r>
                        <a:rPr lang="en-US" sz="1600" u="none" strike="noStrike" dirty="0" err="1">
                          <a:solidFill>
                            <a:schemeClr val="tx1"/>
                          </a:solidFill>
                          <a:effectLst/>
                        </a:rPr>
                        <a:t>Wisabi</a:t>
                      </a:r>
                      <a:r>
                        <a:rPr lang="en-US" sz="1600" u="none" strike="noStrike" dirty="0">
                          <a:solidFill>
                            <a:schemeClr val="tx1"/>
                          </a:solidFill>
                          <a:effectLst/>
                        </a:rPr>
                        <a:t> Bank </a:t>
                      </a:r>
                      <a:r>
                        <a:rPr lang="en-US" sz="1600" u="none" strike="noStrike" dirty="0" smtClean="0">
                          <a:solidFill>
                            <a:schemeClr val="tx1"/>
                          </a:solidFill>
                          <a:effectLst/>
                        </a:rPr>
                        <a:t>                         or </a:t>
                      </a:r>
                      <a:r>
                        <a:rPr lang="en-US" sz="1600" u="none" strike="noStrike" dirty="0">
                          <a:solidFill>
                            <a:schemeClr val="tx1"/>
                          </a:solidFill>
                          <a:effectLst/>
                        </a:rPr>
                        <a:t>another bank</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434903">
                <a:tc>
                  <a:txBody>
                    <a:bodyPr/>
                    <a:lstStyle/>
                    <a:p>
                      <a:pPr algn="l" fontAlgn="ctr"/>
                      <a:r>
                        <a:rPr lang="en-US" sz="1600" u="none" strike="noStrike" dirty="0" err="1">
                          <a:solidFill>
                            <a:schemeClr val="tx1"/>
                          </a:solidFill>
                          <a:effectLst/>
                        </a:rPr>
                        <a:t>TransactionTypeID</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6">
                        <a:lumMod val="75000"/>
                      </a:schemeClr>
                    </a:solidFill>
                  </a:tcPr>
                </a:tc>
                <a:tc>
                  <a:txBody>
                    <a:bodyPr/>
                    <a:lstStyle/>
                    <a:p>
                      <a:pPr algn="l" fontAlgn="ctr"/>
                      <a:r>
                        <a:rPr lang="en-US" sz="1600" u="none" strike="noStrike" dirty="0">
                          <a:solidFill>
                            <a:schemeClr val="tx1"/>
                          </a:solidFill>
                          <a:effectLst/>
                        </a:rPr>
                        <a:t>Unique identifier for the transaction type (e.g., 1 for withdrawal, 2 for savings, </a:t>
                      </a:r>
                      <a:r>
                        <a:rPr lang="en-US" sz="1600" u="none" strike="noStrike" dirty="0" smtClean="0">
                          <a:solidFill>
                            <a:schemeClr val="tx1"/>
                          </a:solidFill>
                          <a:effectLst/>
                        </a:rPr>
                        <a:t>                                   3 </a:t>
                      </a:r>
                      <a:r>
                        <a:rPr lang="en-US" sz="1600" u="none" strike="noStrike" dirty="0">
                          <a:solidFill>
                            <a:schemeClr val="tx1"/>
                          </a:solidFill>
                          <a:effectLst/>
                        </a:rPr>
                        <a:t>for balance enquiry, 4 for transfer)</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434903">
                <a:tc>
                  <a:txBody>
                    <a:bodyPr/>
                    <a:lstStyle/>
                    <a:p>
                      <a:pPr algn="l" fontAlgn="ctr"/>
                      <a:r>
                        <a:rPr lang="en-US" sz="1600" u="none" strike="noStrike" dirty="0">
                          <a:solidFill>
                            <a:schemeClr val="tx1"/>
                          </a:solidFill>
                          <a:effectLst/>
                        </a:rPr>
                        <a:t>Transaction Type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6">
                        <a:lumMod val="75000"/>
                      </a:schemeClr>
                    </a:solidFill>
                  </a:tcPr>
                </a:tc>
                <a:tc>
                  <a:txBody>
                    <a:bodyPr/>
                    <a:lstStyle/>
                    <a:p>
                      <a:pPr algn="l" fontAlgn="ctr"/>
                      <a:r>
                        <a:rPr lang="en-US" sz="1600" u="none" strike="noStrike">
                          <a:solidFill>
                            <a:schemeClr val="tx1"/>
                          </a:solidFill>
                          <a:effectLst/>
                        </a:rPr>
                        <a:t>Name of the transaction type (e.g., "withdrawal", "savings", "balance enquiry", "transfer")</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434903">
                <a:tc>
                  <a:txBody>
                    <a:bodyPr/>
                    <a:lstStyle/>
                    <a:p>
                      <a:pPr algn="l" fontAlgn="ctr"/>
                      <a:r>
                        <a:rPr lang="en-US" sz="1600" u="none" strike="noStrike" dirty="0">
                          <a:solidFill>
                            <a:schemeClr val="tx1"/>
                          </a:solidFill>
                          <a:effectLst/>
                        </a:rPr>
                        <a:t>Hours</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6">
                        <a:lumMod val="75000"/>
                      </a:schemeClr>
                    </a:solidFill>
                  </a:tcPr>
                </a:tc>
                <a:tc>
                  <a:txBody>
                    <a:bodyPr/>
                    <a:lstStyle/>
                    <a:p>
                      <a:pPr algn="l" fontAlgn="ctr"/>
                      <a:r>
                        <a:rPr lang="en-US" sz="1600" u="none" strike="noStrike" dirty="0">
                          <a:solidFill>
                            <a:schemeClr val="tx1"/>
                          </a:solidFill>
                          <a:effectLst/>
                        </a:rPr>
                        <a:t>Hour of the day (0-23)</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434903">
                <a:tc>
                  <a:txBody>
                    <a:bodyPr/>
                    <a:lstStyle/>
                    <a:p>
                      <a:pPr algn="l" fontAlgn="ctr"/>
                      <a:r>
                        <a:rPr lang="en-US" sz="1600" u="none" strike="noStrike" dirty="0">
                          <a:solidFill>
                            <a:schemeClr val="tx1"/>
                          </a:solidFill>
                          <a:effectLst/>
                        </a:rPr>
                        <a:t>Hour Start Time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6">
                        <a:lumMod val="75000"/>
                      </a:schemeClr>
                    </a:solidFill>
                  </a:tcPr>
                </a:tc>
                <a:tc>
                  <a:txBody>
                    <a:bodyPr/>
                    <a:lstStyle/>
                    <a:p>
                      <a:pPr algn="l" fontAlgn="ctr"/>
                      <a:r>
                        <a:rPr lang="en-US" sz="1600" u="none" strike="noStrike">
                          <a:solidFill>
                            <a:schemeClr val="tx1"/>
                          </a:solidFill>
                          <a:effectLst/>
                        </a:rPr>
                        <a:t>Time at which the hour begins (e.g., 12:00 AM for hour 0)</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434903">
                <a:tc>
                  <a:txBody>
                    <a:bodyPr/>
                    <a:lstStyle/>
                    <a:p>
                      <a:pPr algn="l" fontAlgn="ctr"/>
                      <a:r>
                        <a:rPr lang="en-US" sz="1600" u="none" strike="noStrike" dirty="0">
                          <a:solidFill>
                            <a:schemeClr val="tx1"/>
                          </a:solidFill>
                          <a:effectLst/>
                        </a:rPr>
                        <a:t>Hour End Time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6">
                        <a:lumMod val="75000"/>
                      </a:schemeClr>
                    </a:solidFill>
                  </a:tcPr>
                </a:tc>
                <a:tc>
                  <a:txBody>
                    <a:bodyPr/>
                    <a:lstStyle/>
                    <a:p>
                      <a:pPr algn="l" fontAlgn="ctr"/>
                      <a:r>
                        <a:rPr lang="en-US" sz="1600" u="none" strike="noStrike">
                          <a:solidFill>
                            <a:schemeClr val="tx1"/>
                          </a:solidFill>
                          <a:effectLst/>
                        </a:rPr>
                        <a:t>Time at which the hour ends (e.g., 1:00 AM for hour 0)</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434903">
                <a:tc>
                  <a:txBody>
                    <a:bodyPr/>
                    <a:lstStyle/>
                    <a:p>
                      <a:pPr algn="l" fontAlgn="ctr"/>
                      <a:r>
                        <a:rPr lang="en-US" sz="1600" u="none" strike="noStrike" dirty="0">
                          <a:solidFill>
                            <a:schemeClr val="tx1"/>
                          </a:solidFill>
                          <a:effectLst/>
                        </a:rPr>
                        <a:t>Date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3">
                        <a:lumMod val="75000"/>
                      </a:schemeClr>
                    </a:solidFill>
                  </a:tcPr>
                </a:tc>
                <a:tc>
                  <a:txBody>
                    <a:bodyPr/>
                    <a:lstStyle/>
                    <a:p>
                      <a:pPr algn="l" fontAlgn="ctr"/>
                      <a:r>
                        <a:rPr lang="en-US" sz="1600" u="none" strike="noStrike" dirty="0">
                          <a:solidFill>
                            <a:schemeClr val="tx1"/>
                          </a:solidFill>
                          <a:effectLst/>
                        </a:rPr>
                        <a:t>Date in YYYY-MM-DD format</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434903">
                <a:tc>
                  <a:txBody>
                    <a:bodyPr/>
                    <a:lstStyle/>
                    <a:p>
                      <a:pPr algn="l" fontAlgn="ctr"/>
                      <a:r>
                        <a:rPr lang="en-US" sz="1600" u="none" strike="noStrike" dirty="0">
                          <a:solidFill>
                            <a:schemeClr val="tx1"/>
                          </a:solidFill>
                          <a:effectLst/>
                        </a:rPr>
                        <a:t>Quarter</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3">
                        <a:lumMod val="75000"/>
                      </a:schemeClr>
                    </a:solidFill>
                  </a:tcPr>
                </a:tc>
                <a:tc>
                  <a:txBody>
                    <a:bodyPr/>
                    <a:lstStyle/>
                    <a:p>
                      <a:pPr algn="l" fontAlgn="ctr"/>
                      <a:r>
                        <a:rPr lang="en-US" sz="1600" u="none" strike="noStrike" dirty="0">
                          <a:solidFill>
                            <a:schemeClr val="tx1"/>
                          </a:solidFill>
                          <a:effectLst/>
                        </a:rPr>
                        <a:t>Quarter of the year in which the date falls (e.g., Q1 for January-March, Q2 for April-June, etc.)</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434903">
                <a:tc>
                  <a:txBody>
                    <a:bodyPr/>
                    <a:lstStyle/>
                    <a:p>
                      <a:pPr algn="l" fontAlgn="ctr"/>
                      <a:r>
                        <a:rPr lang="en-US" sz="1600" u="none" strike="noStrike" dirty="0">
                          <a:solidFill>
                            <a:schemeClr val="tx1"/>
                          </a:solidFill>
                          <a:effectLst/>
                        </a:rPr>
                        <a:t>Month</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3">
                        <a:lumMod val="75000"/>
                      </a:schemeClr>
                    </a:solidFill>
                  </a:tcPr>
                </a:tc>
                <a:tc>
                  <a:txBody>
                    <a:bodyPr/>
                    <a:lstStyle/>
                    <a:p>
                      <a:pPr algn="l" fontAlgn="ctr"/>
                      <a:r>
                        <a:rPr lang="en-US" sz="1600" u="none" strike="noStrike">
                          <a:solidFill>
                            <a:schemeClr val="tx1"/>
                          </a:solidFill>
                          <a:effectLst/>
                        </a:rPr>
                        <a:t>Month in which the date falls (e.g., 1 for January, 2 for February, etc.)</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328524">
                <a:tc>
                  <a:txBody>
                    <a:bodyPr/>
                    <a:lstStyle/>
                    <a:p>
                      <a:pPr algn="l" fontAlgn="ctr"/>
                      <a:r>
                        <a:rPr lang="en-US" sz="1600" u="none" strike="noStrike" dirty="0">
                          <a:solidFill>
                            <a:schemeClr val="tx1"/>
                          </a:solidFill>
                          <a:effectLst/>
                        </a:rPr>
                        <a:t>Month Name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3">
                        <a:lumMod val="75000"/>
                      </a:schemeClr>
                    </a:solidFill>
                  </a:tcPr>
                </a:tc>
                <a:tc>
                  <a:txBody>
                    <a:bodyPr/>
                    <a:lstStyle/>
                    <a:p>
                      <a:pPr algn="l" fontAlgn="ctr"/>
                      <a:r>
                        <a:rPr lang="en-US" sz="1600" u="none" strike="noStrike" dirty="0">
                          <a:solidFill>
                            <a:schemeClr val="tx1"/>
                          </a:solidFill>
                          <a:effectLst/>
                        </a:rPr>
                        <a:t>Name of Month (</a:t>
                      </a:r>
                      <a:r>
                        <a:rPr lang="en-US" sz="1600" u="none" strike="noStrike" dirty="0" err="1">
                          <a:solidFill>
                            <a:schemeClr val="tx1"/>
                          </a:solidFill>
                          <a:effectLst/>
                        </a:rPr>
                        <a:t>E.g</a:t>
                      </a:r>
                      <a:r>
                        <a:rPr lang="en-US" sz="1600" u="none" strike="noStrike" dirty="0">
                          <a:solidFill>
                            <a:schemeClr val="tx1"/>
                          </a:solidFill>
                          <a:effectLst/>
                        </a:rPr>
                        <a:t> January, February, etc.)</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434903">
                <a:tc>
                  <a:txBody>
                    <a:bodyPr/>
                    <a:lstStyle/>
                    <a:p>
                      <a:pPr algn="l" fontAlgn="ctr"/>
                      <a:r>
                        <a:rPr lang="en-US" sz="1600" u="none" strike="noStrike" dirty="0">
                          <a:solidFill>
                            <a:schemeClr val="tx1"/>
                          </a:solidFill>
                          <a:effectLst/>
                        </a:rPr>
                        <a:t>Day</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3">
                        <a:lumMod val="75000"/>
                      </a:schemeClr>
                    </a:solidFill>
                  </a:tcPr>
                </a:tc>
                <a:tc>
                  <a:txBody>
                    <a:bodyPr/>
                    <a:lstStyle/>
                    <a:p>
                      <a:pPr algn="l" fontAlgn="ctr"/>
                      <a:r>
                        <a:rPr lang="en-US" sz="1600" u="none" strike="noStrike">
                          <a:solidFill>
                            <a:schemeClr val="tx1"/>
                          </a:solidFill>
                          <a:effectLst/>
                        </a:rPr>
                        <a:t>Day of the week in which the date falls (e.g., Monday, Tuesday, etc.)</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434903">
                <a:tc>
                  <a:txBody>
                    <a:bodyPr/>
                    <a:lstStyle/>
                    <a:p>
                      <a:pPr algn="l" fontAlgn="ctr"/>
                      <a:r>
                        <a:rPr lang="en-US" sz="1600" u="none" strike="noStrike" dirty="0">
                          <a:solidFill>
                            <a:schemeClr val="tx1"/>
                          </a:solidFill>
                          <a:effectLst/>
                        </a:rPr>
                        <a:t>Is Holiday</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3">
                        <a:lumMod val="75000"/>
                      </a:schemeClr>
                    </a:solidFill>
                  </a:tcPr>
                </a:tc>
                <a:tc>
                  <a:txBody>
                    <a:bodyPr/>
                    <a:lstStyle/>
                    <a:p>
                      <a:pPr algn="l" fontAlgn="ctr"/>
                      <a:r>
                        <a:rPr lang="en-US" sz="1600" u="none" strike="noStrike">
                          <a:solidFill>
                            <a:schemeClr val="tx1"/>
                          </a:solidFill>
                          <a:effectLst/>
                        </a:rPr>
                        <a:t>Boolean flag that indicates whether the date is a public holiday</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328524">
                <a:tc>
                  <a:txBody>
                    <a:bodyPr/>
                    <a:lstStyle/>
                    <a:p>
                      <a:pPr algn="l" fontAlgn="ctr"/>
                      <a:r>
                        <a:rPr lang="en-US" sz="1600" u="none" strike="noStrike" dirty="0">
                          <a:solidFill>
                            <a:schemeClr val="tx1"/>
                          </a:solidFill>
                          <a:effectLst/>
                        </a:rPr>
                        <a:t>Day Name</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3">
                        <a:lumMod val="75000"/>
                      </a:schemeClr>
                    </a:solidFill>
                  </a:tcPr>
                </a:tc>
                <a:tc>
                  <a:txBody>
                    <a:bodyPr/>
                    <a:lstStyle/>
                    <a:p>
                      <a:pPr algn="l" fontAlgn="ctr"/>
                      <a:r>
                        <a:rPr lang="en-US" sz="1600" u="none" strike="noStrike" dirty="0">
                          <a:solidFill>
                            <a:schemeClr val="tx1"/>
                          </a:solidFill>
                          <a:effectLst/>
                        </a:rPr>
                        <a:t>Name of Day (</a:t>
                      </a:r>
                      <a:r>
                        <a:rPr lang="en-US" sz="1600" u="none" strike="noStrike" dirty="0" err="1">
                          <a:solidFill>
                            <a:schemeClr val="tx1"/>
                          </a:solidFill>
                          <a:effectLst/>
                        </a:rPr>
                        <a:t>E.g</a:t>
                      </a:r>
                      <a:r>
                        <a:rPr lang="en-US" sz="1600" u="none" strike="noStrike" dirty="0">
                          <a:solidFill>
                            <a:schemeClr val="tx1"/>
                          </a:solidFill>
                          <a:effectLst/>
                        </a:rPr>
                        <a:t> Monday, Tuesday, etc.)</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r h="328524">
                <a:tc>
                  <a:txBody>
                    <a:bodyPr/>
                    <a:lstStyle/>
                    <a:p>
                      <a:pPr algn="l" fontAlgn="ctr"/>
                      <a:r>
                        <a:rPr lang="en-US" sz="1600" u="none" strike="noStrike" dirty="0">
                          <a:solidFill>
                            <a:schemeClr val="tx1"/>
                          </a:solidFill>
                          <a:effectLst/>
                        </a:rPr>
                        <a:t>Week of Year</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3">
                        <a:lumMod val="75000"/>
                      </a:schemeClr>
                    </a:solidFill>
                  </a:tcPr>
                </a:tc>
                <a:tc>
                  <a:txBody>
                    <a:bodyPr/>
                    <a:lstStyle/>
                    <a:p>
                      <a:pPr algn="l" fontAlgn="ctr"/>
                      <a:r>
                        <a:rPr lang="en-US" sz="1600" u="none" strike="noStrike">
                          <a:solidFill>
                            <a:schemeClr val="tx1"/>
                          </a:solidFill>
                          <a:effectLst/>
                        </a:rPr>
                        <a:t>Week of Year (From 1 to 54)</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328524">
                <a:tc>
                  <a:txBody>
                    <a:bodyPr/>
                    <a:lstStyle/>
                    <a:p>
                      <a:pPr algn="l" fontAlgn="ctr"/>
                      <a:r>
                        <a:rPr lang="en-US" sz="1600" u="none" strike="noStrike" dirty="0">
                          <a:solidFill>
                            <a:schemeClr val="tx1"/>
                          </a:solidFill>
                          <a:effectLst/>
                        </a:rPr>
                        <a:t>Year</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3">
                        <a:lumMod val="75000"/>
                      </a:schemeClr>
                    </a:solidFill>
                  </a:tcPr>
                </a:tc>
                <a:tc>
                  <a:txBody>
                    <a:bodyPr/>
                    <a:lstStyle/>
                    <a:p>
                      <a:pPr algn="l" fontAlgn="ctr"/>
                      <a:r>
                        <a:rPr lang="en-US" sz="1600" u="none" strike="noStrike">
                          <a:solidFill>
                            <a:schemeClr val="tx1"/>
                          </a:solidFill>
                          <a:effectLst/>
                        </a:rPr>
                        <a:t>Year (2022)</a:t>
                      </a:r>
                      <a:endParaRPr lang="en-US" sz="1600" b="0" i="0" u="none" strike="noStrike">
                        <a:solidFill>
                          <a:schemeClr val="tx1"/>
                        </a:solidFill>
                        <a:effectLst/>
                        <a:latin typeface="Segoe UI" panose="020B0502040204020203" pitchFamily="34" charset="0"/>
                      </a:endParaRPr>
                    </a:p>
                  </a:txBody>
                  <a:tcPr marL="9525" marR="9525" marT="9525" marB="0" anchor="ctr">
                    <a:noFill/>
                  </a:tcPr>
                </a:tc>
              </a:tr>
              <a:tr h="328524">
                <a:tc>
                  <a:txBody>
                    <a:bodyPr/>
                    <a:lstStyle/>
                    <a:p>
                      <a:pPr algn="l" fontAlgn="ctr"/>
                      <a:r>
                        <a:rPr lang="en-US" sz="1600" u="none" strike="noStrike" dirty="0">
                          <a:solidFill>
                            <a:schemeClr val="tx1"/>
                          </a:solidFill>
                          <a:effectLst/>
                        </a:rPr>
                        <a:t>Start of Month</a:t>
                      </a:r>
                      <a:endParaRPr lang="en-US" sz="1600" b="0" i="0" u="none" strike="noStrike" dirty="0">
                        <a:solidFill>
                          <a:schemeClr val="tx1"/>
                        </a:solidFill>
                        <a:effectLst/>
                        <a:latin typeface="Segoe UI" panose="020B0502040204020203" pitchFamily="34" charset="0"/>
                      </a:endParaRPr>
                    </a:p>
                  </a:txBody>
                  <a:tcPr marL="9525" marR="9525" marT="9525" marB="0" anchor="ctr">
                    <a:solidFill>
                      <a:schemeClr val="accent3">
                        <a:lumMod val="75000"/>
                      </a:schemeClr>
                    </a:solidFill>
                  </a:tcPr>
                </a:tc>
                <a:tc>
                  <a:txBody>
                    <a:bodyPr/>
                    <a:lstStyle/>
                    <a:p>
                      <a:pPr algn="l" fontAlgn="ctr"/>
                      <a:r>
                        <a:rPr lang="en-US" sz="1600" u="none" strike="noStrike" dirty="0">
                          <a:solidFill>
                            <a:schemeClr val="tx1"/>
                          </a:solidFill>
                          <a:effectLst/>
                        </a:rPr>
                        <a:t>Start of Month for each date value</a:t>
                      </a:r>
                      <a:endParaRPr lang="en-US" sz="1600" b="0" i="0" u="none" strike="noStrike" dirty="0">
                        <a:solidFill>
                          <a:schemeClr val="tx1"/>
                        </a:solidFill>
                        <a:effectLst/>
                        <a:latin typeface="Segoe UI" panose="020B0502040204020203" pitchFamily="34" charset="0"/>
                      </a:endParaRPr>
                    </a:p>
                  </a:txBody>
                  <a:tcPr marL="9525" marR="9525" marT="9525" marB="0" anchor="ctr">
                    <a:noFill/>
                  </a:tcPr>
                </a:tc>
              </a:tr>
            </a:tbl>
          </a:graphicData>
        </a:graphic>
      </p:graphicFrame>
    </p:spTree>
    <p:extLst>
      <p:ext uri="{BB962C8B-B14F-4D97-AF65-F5344CB8AC3E}">
        <p14:creationId xmlns:p14="http://schemas.microsoft.com/office/powerpoint/2010/main" val="4052086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14" y="272414"/>
            <a:ext cx="9780940" cy="745017"/>
          </a:xfrm>
        </p:spPr>
        <p:txBody>
          <a:bodyPr/>
          <a:lstStyle/>
          <a:p>
            <a:pPr marL="571500" indent="-571500">
              <a:buClr>
                <a:schemeClr val="accent1"/>
              </a:buClr>
              <a:buFont typeface="Wingdings" panose="05000000000000000000" pitchFamily="2" charset="2"/>
              <a:buChar char="q"/>
            </a:pPr>
            <a:r>
              <a:rPr lang="en-US" dirty="0" smtClean="0">
                <a:solidFill>
                  <a:schemeClr val="tx1"/>
                </a:solidFill>
              </a:rPr>
              <a:t>3.</a:t>
            </a:r>
            <a:r>
              <a:rPr lang="en-US" u="sng" dirty="0" smtClean="0">
                <a:solidFill>
                  <a:schemeClr val="tx1"/>
                </a:solidFill>
              </a:rPr>
              <a:t>Data Preparation</a:t>
            </a:r>
            <a:r>
              <a:rPr lang="en-US" u="sng" dirty="0"/>
              <a:t/>
            </a:r>
            <a:br>
              <a:rPr lang="en-US" u="sng" dirty="0"/>
            </a:br>
            <a:endParaRPr lang="en-US" dirty="0"/>
          </a:p>
        </p:txBody>
      </p:sp>
      <p:sp>
        <p:nvSpPr>
          <p:cNvPr id="3" name="Content Placeholder 2"/>
          <p:cNvSpPr>
            <a:spLocks noGrp="1"/>
          </p:cNvSpPr>
          <p:nvPr>
            <p:ph idx="1"/>
          </p:nvPr>
        </p:nvSpPr>
        <p:spPr>
          <a:xfrm>
            <a:off x="658906" y="1017431"/>
            <a:ext cx="11408598" cy="5718220"/>
          </a:xfrm>
        </p:spPr>
        <p:txBody>
          <a:bodyPr>
            <a:normAutofit/>
          </a:bodyPr>
          <a:lstStyle/>
          <a:p>
            <a:pPr>
              <a:buFont typeface="Wingdings" panose="05000000000000000000" pitchFamily="2" charset="2"/>
              <a:buChar char="Ø"/>
            </a:pPr>
            <a:r>
              <a:rPr lang="en-US" sz="3400" dirty="0" smtClean="0"/>
              <a:t>Loading dataset into </a:t>
            </a:r>
            <a:r>
              <a:rPr lang="en-US" sz="3400" dirty="0" smtClean="0"/>
              <a:t>Power BI:</a:t>
            </a:r>
            <a:endParaRPr lang="en-US" sz="3400" dirty="0" smtClean="0"/>
          </a:p>
          <a:p>
            <a:pPr lvl="1">
              <a:buFont typeface="Wingdings" panose="05000000000000000000" pitchFamily="2" charset="2"/>
              <a:buChar char="§"/>
            </a:pPr>
            <a:r>
              <a:rPr lang="en-US" sz="1600" dirty="0"/>
              <a:t>Click on the "Get Data" button in the Home tab of the ribbon.</a:t>
            </a:r>
          </a:p>
          <a:p>
            <a:pPr lvl="1">
              <a:buFont typeface="Wingdings" panose="05000000000000000000" pitchFamily="2" charset="2"/>
              <a:buChar char="§"/>
            </a:pPr>
            <a:r>
              <a:rPr lang="en-US" sz="1600" dirty="0"/>
              <a:t>In the "Get Data" window, select the "Folder" option under the "Files" category.</a:t>
            </a:r>
          </a:p>
          <a:p>
            <a:pPr lvl="1">
              <a:buFont typeface="Wingdings" panose="05000000000000000000" pitchFamily="2" charset="2"/>
              <a:buChar char="§"/>
            </a:pPr>
            <a:r>
              <a:rPr lang="en-US" sz="1600" dirty="0"/>
              <a:t>Click "Connect" to open the "Folder" dialog box.</a:t>
            </a:r>
          </a:p>
          <a:p>
            <a:pPr lvl="1">
              <a:buFont typeface="Wingdings" panose="05000000000000000000" pitchFamily="2" charset="2"/>
              <a:buChar char="§"/>
            </a:pPr>
            <a:r>
              <a:rPr lang="en-US" sz="1600" dirty="0"/>
              <a:t>In the "Folder" dialog box, specify the path to the folder containing your dataset.</a:t>
            </a:r>
          </a:p>
          <a:p>
            <a:pPr lvl="1">
              <a:buFont typeface="Wingdings" panose="05000000000000000000" pitchFamily="2" charset="2"/>
              <a:buChar char="§"/>
            </a:pPr>
            <a:r>
              <a:rPr lang="en-US" sz="1600" dirty="0"/>
              <a:t>Power BI will preview the files within the selected folder. If necessary, </a:t>
            </a:r>
            <a:r>
              <a:rPr lang="en-US" sz="1600" dirty="0" smtClean="0"/>
              <a:t>we can </a:t>
            </a:r>
            <a:r>
              <a:rPr lang="en-US" sz="1600" dirty="0"/>
              <a:t>filter the files based on file type or other criteria.</a:t>
            </a:r>
          </a:p>
          <a:p>
            <a:pPr lvl="1">
              <a:buFont typeface="Wingdings" panose="05000000000000000000" pitchFamily="2" charset="2"/>
              <a:buChar char="§"/>
            </a:pPr>
            <a:r>
              <a:rPr lang="en-US" sz="1600" dirty="0"/>
              <a:t>Select the files </a:t>
            </a:r>
            <a:r>
              <a:rPr lang="en-US" sz="1600" dirty="0" smtClean="0"/>
              <a:t>we want </a:t>
            </a:r>
            <a:r>
              <a:rPr lang="en-US" sz="1600" dirty="0"/>
              <a:t>to include in your dataset by checking the corresponding checkboxes.</a:t>
            </a:r>
          </a:p>
          <a:p>
            <a:pPr lvl="1">
              <a:buFont typeface="Wingdings" panose="05000000000000000000" pitchFamily="2" charset="2"/>
              <a:buChar char="§"/>
            </a:pPr>
            <a:r>
              <a:rPr lang="en-US" sz="1600" dirty="0"/>
              <a:t>Click "OK" to load the selected files.</a:t>
            </a:r>
          </a:p>
          <a:p>
            <a:pPr lvl="1">
              <a:buFont typeface="Wingdings" panose="05000000000000000000" pitchFamily="2" charset="2"/>
              <a:buChar char="§"/>
            </a:pPr>
            <a:r>
              <a:rPr lang="en-US" sz="1600" dirty="0"/>
              <a:t>Power BI will import the data from the files and provide a preview of the loaded data.</a:t>
            </a:r>
          </a:p>
          <a:p>
            <a:pPr lvl="1">
              <a:buFont typeface="Wingdings" panose="05000000000000000000" pitchFamily="2" charset="2"/>
              <a:buChar char="§"/>
            </a:pPr>
            <a:r>
              <a:rPr lang="en-US" sz="1600" dirty="0" smtClean="0"/>
              <a:t>We can </a:t>
            </a:r>
            <a:r>
              <a:rPr lang="en-US" sz="1600" dirty="0"/>
              <a:t>perform </a:t>
            </a:r>
            <a:r>
              <a:rPr lang="en-US" sz="1600" dirty="0" smtClean="0"/>
              <a:t>data transformations </a:t>
            </a:r>
            <a:r>
              <a:rPr lang="en-US" sz="1600" dirty="0"/>
              <a:t>or apply additional steps to clean or shape the data using the Power Query Editor.</a:t>
            </a:r>
          </a:p>
          <a:p>
            <a:pPr lvl="1">
              <a:buFont typeface="Wingdings" panose="05000000000000000000" pitchFamily="2" charset="2"/>
              <a:buChar char="§"/>
            </a:pPr>
            <a:r>
              <a:rPr lang="en-US" sz="1600" dirty="0"/>
              <a:t>Once </a:t>
            </a:r>
            <a:r>
              <a:rPr lang="en-US" sz="1600" dirty="0" smtClean="0"/>
              <a:t>we </a:t>
            </a:r>
            <a:r>
              <a:rPr lang="en-US" sz="1600" dirty="0"/>
              <a:t>are satisfied with the data preview and any transformations, click "Load" to load the data into Power </a:t>
            </a:r>
            <a:r>
              <a:rPr lang="en-US" sz="1600" dirty="0" smtClean="0"/>
              <a:t>BI or “Combine and Transform” if the tables needed to be combined.</a:t>
            </a:r>
            <a:endParaRPr lang="en-US" sz="1600" dirty="0"/>
          </a:p>
          <a:p>
            <a:pPr marL="457200" lvl="1" indent="0">
              <a:buNone/>
            </a:pPr>
            <a:endParaRPr lang="en-US" sz="3200" dirty="0"/>
          </a:p>
          <a:p>
            <a:pPr marL="457200" lvl="1" indent="0">
              <a:buNone/>
            </a:pPr>
            <a:endParaRPr lang="en-US" sz="3200" dirty="0" smtClean="0"/>
          </a:p>
          <a:p>
            <a:pPr marL="457200" lvl="1" indent="0">
              <a:buNone/>
            </a:pPr>
            <a:endParaRPr lang="en-US" sz="3200" dirty="0" smtClean="0"/>
          </a:p>
        </p:txBody>
      </p:sp>
    </p:spTree>
    <p:extLst>
      <p:ext uri="{BB962C8B-B14F-4D97-AF65-F5344CB8AC3E}">
        <p14:creationId xmlns:p14="http://schemas.microsoft.com/office/powerpoint/2010/main" val="1318749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700" y="457200"/>
            <a:ext cx="11762683" cy="5889812"/>
          </a:xfrm>
        </p:spPr>
        <p:txBody>
          <a:bodyPr/>
          <a:lstStyle/>
          <a:p>
            <a:pPr marL="457200" lvl="1" indent="-457200">
              <a:buFont typeface="Wingdings" panose="05000000000000000000" pitchFamily="2" charset="2"/>
              <a:buChar char="Ø"/>
            </a:pPr>
            <a:r>
              <a:rPr lang="en-US" sz="3200" dirty="0"/>
              <a:t>Treating </a:t>
            </a:r>
            <a:r>
              <a:rPr lang="en-US" sz="3200" dirty="0" smtClean="0"/>
              <a:t>errors</a:t>
            </a:r>
            <a:r>
              <a:rPr lang="en-US" sz="3200" dirty="0" smtClean="0"/>
              <a:t>:</a:t>
            </a:r>
          </a:p>
          <a:p>
            <a:pPr marL="400050" lvl="1" indent="0">
              <a:buNone/>
            </a:pPr>
            <a:endParaRPr lang="en-US" sz="3200" dirty="0" smtClean="0"/>
          </a:p>
          <a:p>
            <a:pPr marL="742950" lvl="2" indent="-342900">
              <a:buFont typeface="Wingdings" panose="05000000000000000000" pitchFamily="2" charset="2"/>
              <a:buChar char="§"/>
            </a:pPr>
            <a:r>
              <a:rPr lang="en-US" sz="1800" dirty="0" smtClean="0"/>
              <a:t>If there are null values or wrong data format is present in a column there will be a error displayed with red label indication at the </a:t>
            </a:r>
            <a:r>
              <a:rPr lang="en-US" sz="1800" dirty="0" smtClean="0"/>
              <a:t>attribute heading </a:t>
            </a:r>
            <a:r>
              <a:rPr lang="en-US" sz="1800" dirty="0" smtClean="0"/>
              <a:t>which should be rectified by either ignoring </a:t>
            </a:r>
            <a:r>
              <a:rPr lang="en-US" sz="1800" dirty="0" smtClean="0"/>
              <a:t>errors</a:t>
            </a:r>
            <a:r>
              <a:rPr lang="en-US" sz="1800" dirty="0" smtClean="0"/>
              <a:t> , </a:t>
            </a:r>
            <a:r>
              <a:rPr lang="en-US" sz="1800" dirty="0" smtClean="0"/>
              <a:t>replacing with specified values, removing the rows entirely ,changing to appropriate data format </a:t>
            </a:r>
            <a:r>
              <a:rPr lang="en-US" sz="1800" dirty="0" smtClean="0"/>
              <a:t>,.</a:t>
            </a:r>
            <a:r>
              <a:rPr lang="en-US" sz="1800" dirty="0" err="1" smtClean="0"/>
              <a:t>etc</a:t>
            </a:r>
            <a:r>
              <a:rPr lang="en-US" sz="1800" dirty="0" smtClean="0"/>
              <a:t> </a:t>
            </a:r>
            <a:r>
              <a:rPr lang="en-US" sz="1800" dirty="0" smtClean="0"/>
              <a:t>before the start of analysis for a reliable visualization. </a:t>
            </a:r>
          </a:p>
          <a:p>
            <a:pPr marL="742950" lvl="2" indent="-342900">
              <a:buFont typeface="Wingdings" panose="05000000000000000000" pitchFamily="2" charset="2"/>
              <a:buChar char="§"/>
            </a:pPr>
            <a:r>
              <a:rPr lang="en-US" sz="1800" dirty="0" smtClean="0"/>
              <a:t>A newly calculated columns or a new measure or a quick measure can be calculated </a:t>
            </a:r>
            <a:r>
              <a:rPr lang="en-US" sz="1800" dirty="0" smtClean="0"/>
              <a:t>per the need for analysis.</a:t>
            </a:r>
            <a:endParaRPr lang="en-US" sz="1800" dirty="0" smtClean="0"/>
          </a:p>
          <a:p>
            <a:pPr marL="742950" lvl="2" indent="-342900">
              <a:buFont typeface="Wingdings" panose="05000000000000000000" pitchFamily="2" charset="2"/>
              <a:buChar char="§"/>
            </a:pPr>
            <a:r>
              <a:rPr lang="en-US" sz="1800" dirty="0" smtClean="0"/>
              <a:t>Before loading the data its better practice to transform data to power query and then check for error and rectify them.</a:t>
            </a:r>
          </a:p>
          <a:p>
            <a:pPr marL="742950" lvl="2" indent="-342900">
              <a:buFont typeface="Wingdings" panose="05000000000000000000" pitchFamily="2" charset="2"/>
              <a:buChar char="§"/>
            </a:pPr>
            <a:r>
              <a:rPr lang="en-US" sz="1800" dirty="0" smtClean="0"/>
              <a:t>Now load the remaining dimension tables one by one in the same way but this time use text/</a:t>
            </a:r>
            <a:r>
              <a:rPr lang="en-US" sz="1800" dirty="0" err="1" smtClean="0"/>
              <a:t>csv</a:t>
            </a:r>
            <a:r>
              <a:rPr lang="en-US" sz="1800" dirty="0" smtClean="0"/>
              <a:t> from get data to import since our data tables are in </a:t>
            </a:r>
            <a:r>
              <a:rPr lang="en-US" sz="1800" dirty="0" err="1" smtClean="0"/>
              <a:t>csv</a:t>
            </a:r>
            <a:r>
              <a:rPr lang="en-US" sz="1800" dirty="0" smtClean="0"/>
              <a:t> </a:t>
            </a:r>
            <a:r>
              <a:rPr lang="en-US" sz="1800" dirty="0" smtClean="0"/>
              <a:t>format</a:t>
            </a:r>
            <a:r>
              <a:rPr lang="en-US" sz="1800" dirty="0"/>
              <a:t> </a:t>
            </a:r>
            <a:r>
              <a:rPr lang="en-US" sz="1800" dirty="0" smtClean="0"/>
              <a:t>and check the data in query editor.</a:t>
            </a:r>
            <a:endParaRPr lang="en-US" sz="1800" dirty="0" smtClean="0"/>
          </a:p>
          <a:p>
            <a:pPr marL="742950" lvl="2" indent="-342900">
              <a:buFont typeface="Wingdings" panose="05000000000000000000" pitchFamily="2" charset="2"/>
              <a:buChar char="§"/>
            </a:pPr>
            <a:r>
              <a:rPr lang="en-US" sz="1800" dirty="0" smtClean="0"/>
              <a:t>One big drawback </a:t>
            </a:r>
            <a:r>
              <a:rPr lang="en-US" sz="1800" dirty="0" smtClean="0"/>
              <a:t>of</a:t>
            </a:r>
            <a:r>
              <a:rPr lang="en-US" sz="1800" dirty="0" smtClean="0"/>
              <a:t> </a:t>
            </a:r>
            <a:r>
              <a:rPr lang="en-US" sz="1800" dirty="0" err="1" smtClean="0"/>
              <a:t>power_bi</a:t>
            </a:r>
            <a:r>
              <a:rPr lang="en-US" sz="1800" dirty="0" smtClean="0"/>
              <a:t> is that irrespective </a:t>
            </a:r>
            <a:r>
              <a:rPr lang="en-US" sz="1800" dirty="0" smtClean="0"/>
              <a:t>of the error in the data it still manages to give output which is not reliable.</a:t>
            </a:r>
            <a:endParaRPr lang="en-US" sz="1800" dirty="0"/>
          </a:p>
          <a:p>
            <a:pPr marL="0" lvl="1" indent="0">
              <a:buNone/>
            </a:pPr>
            <a:endParaRPr lang="en-US" sz="2000" dirty="0" smtClean="0"/>
          </a:p>
          <a:p>
            <a:pPr marL="342900" lvl="1" indent="-342900">
              <a:buFont typeface="Wingdings" panose="05000000000000000000" pitchFamily="2" charset="2"/>
              <a:buChar char="§"/>
            </a:pPr>
            <a:endParaRPr lang="en-US" sz="2000" dirty="0" smtClean="0"/>
          </a:p>
          <a:p>
            <a:pPr marL="0" lvl="1" indent="0">
              <a:buNone/>
            </a:pPr>
            <a:endParaRPr lang="en-US" sz="2000" dirty="0" smtClean="0"/>
          </a:p>
          <a:p>
            <a:pPr marL="0" lvl="1" indent="0">
              <a:buNone/>
            </a:pPr>
            <a:endParaRPr lang="en-US" sz="2000" dirty="0"/>
          </a:p>
          <a:p>
            <a:pPr marL="0" lvl="1" indent="0">
              <a:buNone/>
            </a:pPr>
            <a:endParaRPr lang="en-US" sz="2000" dirty="0" smtClean="0"/>
          </a:p>
          <a:p>
            <a:pPr marL="0" lvl="1" indent="0">
              <a:buNone/>
            </a:pPr>
            <a:endParaRPr lang="en-US" sz="2000" dirty="0"/>
          </a:p>
          <a:p>
            <a:pPr marL="0" lvl="1" indent="0">
              <a:buNone/>
            </a:pPr>
            <a:endParaRPr lang="en-US" sz="2000" dirty="0"/>
          </a:p>
          <a:p>
            <a:endParaRPr lang="en-US" dirty="0"/>
          </a:p>
        </p:txBody>
      </p:sp>
    </p:spTree>
    <p:extLst>
      <p:ext uri="{BB962C8B-B14F-4D97-AF65-F5344CB8AC3E}">
        <p14:creationId xmlns:p14="http://schemas.microsoft.com/office/powerpoint/2010/main" val="30369162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4516</TotalTime>
  <Words>2147</Words>
  <Application>Microsoft Office PowerPoint</Application>
  <PresentationFormat>Widescreen</PresentationFormat>
  <Paragraphs>217</Paragraphs>
  <Slides>25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4" baseType="lpstr">
      <vt:lpstr>Arial</vt:lpstr>
      <vt:lpstr>Century Gothic</vt:lpstr>
      <vt:lpstr>Courier New</vt:lpstr>
      <vt:lpstr>Segoe UI</vt:lpstr>
      <vt:lpstr>Söhne</vt:lpstr>
      <vt:lpstr>Wingdings</vt:lpstr>
      <vt:lpstr>Wingdings 3</vt:lpstr>
      <vt:lpstr>Ion</vt:lpstr>
      <vt:lpstr>Package</vt:lpstr>
      <vt:lpstr>PowerPoint Presentation</vt:lpstr>
      <vt:lpstr>PROJECT FRAMEWORK:  </vt:lpstr>
      <vt:lpstr>Problem statement: </vt:lpstr>
      <vt:lpstr>Objective:</vt:lpstr>
      <vt:lpstr>2.Data Understanding</vt:lpstr>
      <vt:lpstr>PowerPoint Presentation</vt:lpstr>
      <vt:lpstr>PowerPoint Presentation</vt:lpstr>
      <vt:lpstr>3.Data Preparation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7.Presenting Insights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WISABI BANK - NIGERIA</dc:title>
  <dc:creator>Al barak</dc:creator>
  <cp:lastModifiedBy>Al barak</cp:lastModifiedBy>
  <cp:revision>71</cp:revision>
  <dcterms:created xsi:type="dcterms:W3CDTF">2023-05-18T14:10:19Z</dcterms:created>
  <dcterms:modified xsi:type="dcterms:W3CDTF">2023-05-22T20:07:03Z</dcterms:modified>
</cp:coreProperties>
</file>